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27" r:id="rId3"/>
    <p:sldId id="326" r:id="rId4"/>
    <p:sldId id="257" r:id="rId5"/>
    <p:sldId id="258" r:id="rId6"/>
    <p:sldId id="259" r:id="rId7"/>
    <p:sldId id="260" r:id="rId8"/>
    <p:sldId id="263" r:id="rId9"/>
    <p:sldId id="267" r:id="rId10"/>
    <p:sldId id="323" r:id="rId11"/>
    <p:sldId id="262" r:id="rId12"/>
    <p:sldId id="268" r:id="rId13"/>
    <p:sldId id="269" r:id="rId14"/>
    <p:sldId id="312" r:id="rId15"/>
    <p:sldId id="310" r:id="rId16"/>
    <p:sldId id="311" r:id="rId17"/>
    <p:sldId id="313" r:id="rId18"/>
    <p:sldId id="319" r:id="rId19"/>
    <p:sldId id="320" r:id="rId20"/>
    <p:sldId id="321" r:id="rId21"/>
    <p:sldId id="322" r:id="rId22"/>
    <p:sldId id="324" r:id="rId23"/>
    <p:sldId id="325" r:id="rId24"/>
    <p:sldId id="314" r:id="rId25"/>
    <p:sldId id="316" r:id="rId26"/>
    <p:sldId id="315" r:id="rId27"/>
    <p:sldId id="317" r:id="rId28"/>
    <p:sldId id="318" r:id="rId29"/>
    <p:sldId id="264" r:id="rId30"/>
    <p:sldId id="298" r:id="rId31"/>
    <p:sldId id="299" r:id="rId32"/>
    <p:sldId id="300" r:id="rId33"/>
    <p:sldId id="265" r:id="rId34"/>
    <p:sldId id="301" r:id="rId35"/>
    <p:sldId id="302" r:id="rId36"/>
    <p:sldId id="309" r:id="rId37"/>
    <p:sldId id="303" r:id="rId38"/>
    <p:sldId id="304" r:id="rId39"/>
    <p:sldId id="308" r:id="rId40"/>
    <p:sldId id="307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2" r:id="rId63"/>
    <p:sldId id="291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E335A-DA72-4F9F-A1BA-36A763F11B4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A28521A-C89E-462C-85A3-F37584E75188}">
      <dgm:prSet/>
      <dgm:spPr/>
      <dgm:t>
        <a:bodyPr/>
        <a:lstStyle/>
        <a:p>
          <a:pPr>
            <a:defRPr cap="all"/>
          </a:pPr>
          <a:r>
            <a:rPr lang="en-US" altLang="zh-CN" dirty="0" err="1"/>
            <a:t>Mysql</a:t>
          </a:r>
          <a:endParaRPr lang="en-US" dirty="0"/>
        </a:p>
      </dgm:t>
    </dgm:pt>
    <dgm:pt modelId="{E1DF1403-3401-4D12-A31E-4BE85A3853F4}" type="parTrans" cxnId="{52DBB56B-C948-48C5-BC3B-113EE0764A6A}">
      <dgm:prSet/>
      <dgm:spPr/>
      <dgm:t>
        <a:bodyPr/>
        <a:lstStyle/>
        <a:p>
          <a:endParaRPr lang="en-US"/>
        </a:p>
      </dgm:t>
    </dgm:pt>
    <dgm:pt modelId="{09087D2E-1414-4D8E-A352-BB23CB39842B}" type="sibTrans" cxnId="{52DBB56B-C948-48C5-BC3B-113EE0764A6A}">
      <dgm:prSet/>
      <dgm:spPr/>
      <dgm:t>
        <a:bodyPr/>
        <a:lstStyle/>
        <a:p>
          <a:endParaRPr lang="en-US"/>
        </a:p>
      </dgm:t>
    </dgm:pt>
    <dgm:pt modelId="{8671CED5-6D8F-4D1F-B13C-4C18EEAC2D5C}">
      <dgm:prSet/>
      <dgm:spPr/>
      <dgm:t>
        <a:bodyPr/>
        <a:lstStyle/>
        <a:p>
          <a:pPr>
            <a:defRPr cap="all"/>
          </a:pPr>
          <a:r>
            <a:rPr lang="en-US" b="1" dirty="0" err="1"/>
            <a:t>Spring</a:t>
          </a:r>
          <a:r>
            <a:rPr lang="en-US" altLang="zh-CN" b="1" dirty="0" err="1"/>
            <a:t>Boot</a:t>
          </a:r>
          <a:r>
            <a:rPr lang="zh-CN" altLang="en-US" b="1" dirty="0"/>
            <a:t>、</a:t>
          </a:r>
          <a:endParaRPr lang="en-US" altLang="zh-CN" b="1" dirty="0"/>
        </a:p>
        <a:p>
          <a:pPr>
            <a:defRPr cap="all"/>
          </a:pPr>
          <a:r>
            <a:rPr lang="en-US" altLang="zh-CN" b="1" dirty="0" err="1"/>
            <a:t>mybatis</a:t>
          </a:r>
          <a:endParaRPr lang="en-US" dirty="0"/>
        </a:p>
      </dgm:t>
    </dgm:pt>
    <dgm:pt modelId="{F6E4B0A8-2993-4DA3-A98C-CF289E82E0F9}" type="parTrans" cxnId="{EDF07290-C791-48EB-A919-46D1B412737E}">
      <dgm:prSet/>
      <dgm:spPr/>
      <dgm:t>
        <a:bodyPr/>
        <a:lstStyle/>
        <a:p>
          <a:endParaRPr lang="en-US"/>
        </a:p>
      </dgm:t>
    </dgm:pt>
    <dgm:pt modelId="{F85E8804-E15A-41E5-A07D-7B2B8C3DC0B9}" type="sibTrans" cxnId="{EDF07290-C791-48EB-A919-46D1B412737E}">
      <dgm:prSet/>
      <dgm:spPr/>
      <dgm:t>
        <a:bodyPr/>
        <a:lstStyle/>
        <a:p>
          <a:endParaRPr lang="en-US"/>
        </a:p>
      </dgm:t>
    </dgm:pt>
    <dgm:pt modelId="{31156F10-E5BE-415B-B952-C5F556A7642F}">
      <dgm:prSet/>
      <dgm:spPr/>
      <dgm:t>
        <a:bodyPr/>
        <a:lstStyle/>
        <a:p>
          <a:pPr>
            <a:defRPr cap="all"/>
          </a:pPr>
          <a:r>
            <a:rPr lang="en-US" b="1" dirty="0"/>
            <a:t>Vue.js</a:t>
          </a:r>
          <a:r>
            <a:rPr lang="zh-CN" altLang="en-US" b="1" dirty="0"/>
            <a:t>、</a:t>
          </a:r>
          <a:r>
            <a:rPr lang="en-US" altLang="zh-CN" b="1" dirty="0" err="1"/>
            <a:t>LayUi</a:t>
          </a:r>
          <a:endParaRPr lang="en-US" altLang="zh-CN" b="1" dirty="0"/>
        </a:p>
        <a:p>
          <a:pPr>
            <a:defRPr cap="all"/>
          </a:pPr>
          <a:r>
            <a:rPr lang="en-US" altLang="zh-CN" dirty="0" err="1"/>
            <a:t>Echarts</a:t>
          </a:r>
          <a:endParaRPr lang="en-US" dirty="0"/>
        </a:p>
      </dgm:t>
    </dgm:pt>
    <dgm:pt modelId="{6A8D93BD-AEC1-4445-9F2B-375A020E5A50}" type="parTrans" cxnId="{79E04155-7E9E-480F-821E-37CDF693C297}">
      <dgm:prSet/>
      <dgm:spPr/>
      <dgm:t>
        <a:bodyPr/>
        <a:lstStyle/>
        <a:p>
          <a:endParaRPr lang="en-US"/>
        </a:p>
      </dgm:t>
    </dgm:pt>
    <dgm:pt modelId="{76C0E614-A001-428C-A5FC-955436CA4352}" type="sibTrans" cxnId="{79E04155-7E9E-480F-821E-37CDF693C297}">
      <dgm:prSet/>
      <dgm:spPr/>
      <dgm:t>
        <a:bodyPr/>
        <a:lstStyle/>
        <a:p>
          <a:endParaRPr lang="en-US"/>
        </a:p>
      </dgm:t>
    </dgm:pt>
    <dgm:pt modelId="{F438D612-0CB1-43EA-93F1-BD558C076CED}">
      <dgm:prSet/>
      <dgm:spPr/>
      <dgm:t>
        <a:bodyPr/>
        <a:lstStyle/>
        <a:p>
          <a:r>
            <a:rPr lang="en-US" b="1" dirty="0"/>
            <a:t>TOMCAT</a:t>
          </a:r>
          <a:r>
            <a:rPr lang="zh-CN" altLang="en-US" b="1" dirty="0"/>
            <a:t>、</a:t>
          </a:r>
          <a:r>
            <a:rPr lang="en-US" altLang="zh-CN" b="1" dirty="0"/>
            <a:t>ISS</a:t>
          </a:r>
          <a:endParaRPr lang="en-US" dirty="0"/>
        </a:p>
      </dgm:t>
    </dgm:pt>
    <dgm:pt modelId="{676447EB-F4E1-4D4D-88D9-8AA115F688CD}" type="parTrans" cxnId="{5C222E40-72F6-4EC3-8D3B-D37B78AA92BF}">
      <dgm:prSet/>
      <dgm:spPr/>
      <dgm:t>
        <a:bodyPr/>
        <a:lstStyle/>
        <a:p>
          <a:endParaRPr lang="en-US"/>
        </a:p>
      </dgm:t>
    </dgm:pt>
    <dgm:pt modelId="{D767117C-C2A4-4E70-A426-061823683FEB}" type="sibTrans" cxnId="{5C222E40-72F6-4EC3-8D3B-D37B78AA92BF}">
      <dgm:prSet/>
      <dgm:spPr/>
      <dgm:t>
        <a:bodyPr/>
        <a:lstStyle/>
        <a:p>
          <a:endParaRPr lang="en-US"/>
        </a:p>
      </dgm:t>
    </dgm:pt>
    <dgm:pt modelId="{6F281E00-5F45-4792-88CC-A7608A62FC67}" type="pres">
      <dgm:prSet presAssocID="{5CFE335A-DA72-4F9F-A1BA-36A763F11B4D}" presName="root" presStyleCnt="0">
        <dgm:presLayoutVars>
          <dgm:dir/>
          <dgm:resizeHandles val="exact"/>
        </dgm:presLayoutVars>
      </dgm:prSet>
      <dgm:spPr/>
    </dgm:pt>
    <dgm:pt modelId="{1899EF69-2F04-410D-A830-53ED845B74C2}" type="pres">
      <dgm:prSet presAssocID="{4A28521A-C89E-462C-85A3-F37584E75188}" presName="compNode" presStyleCnt="0"/>
      <dgm:spPr/>
    </dgm:pt>
    <dgm:pt modelId="{19C69902-F35C-4B17-B7EC-AD531362217F}" type="pres">
      <dgm:prSet presAssocID="{4A28521A-C89E-462C-85A3-F37584E75188}" presName="iconBgRect" presStyleLbl="bgShp" presStyleIdx="0" presStyleCnt="4"/>
      <dgm:spPr/>
    </dgm:pt>
    <dgm:pt modelId="{BFF10409-300E-4792-BDF7-721E2D63E05E}" type="pres">
      <dgm:prSet presAssocID="{4A28521A-C89E-462C-85A3-F37584E75188}" presName="iconRect" presStyleLbl="node1" presStyleIdx="0" presStyleCnt="4" custLinFactNeighborX="1235" custLinFactNeighborY="-8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D41B2446-803F-4DC1-B425-FDDE396F081B}" type="pres">
      <dgm:prSet presAssocID="{4A28521A-C89E-462C-85A3-F37584E75188}" presName="spaceRect" presStyleCnt="0"/>
      <dgm:spPr/>
    </dgm:pt>
    <dgm:pt modelId="{B93D255D-5C58-4A27-9895-4EB92F01D041}" type="pres">
      <dgm:prSet presAssocID="{4A28521A-C89E-462C-85A3-F37584E75188}" presName="textRect" presStyleLbl="revTx" presStyleIdx="0" presStyleCnt="4">
        <dgm:presLayoutVars>
          <dgm:chMax val="1"/>
          <dgm:chPref val="1"/>
        </dgm:presLayoutVars>
      </dgm:prSet>
      <dgm:spPr/>
    </dgm:pt>
    <dgm:pt modelId="{30EF21CB-3511-477C-AFA2-ADBB49B566E4}" type="pres">
      <dgm:prSet presAssocID="{09087D2E-1414-4D8E-A352-BB23CB39842B}" presName="sibTrans" presStyleCnt="0"/>
      <dgm:spPr/>
    </dgm:pt>
    <dgm:pt modelId="{EFAB2705-16C4-44C2-A871-5CCA4E504949}" type="pres">
      <dgm:prSet presAssocID="{8671CED5-6D8F-4D1F-B13C-4C18EEAC2D5C}" presName="compNode" presStyleCnt="0"/>
      <dgm:spPr/>
    </dgm:pt>
    <dgm:pt modelId="{F4633E37-639C-48E1-8338-1767DA2237E4}" type="pres">
      <dgm:prSet presAssocID="{8671CED5-6D8F-4D1F-B13C-4C18EEAC2D5C}" presName="iconBgRect" presStyleLbl="bgShp" presStyleIdx="1" presStyleCnt="4"/>
      <dgm:spPr/>
    </dgm:pt>
    <dgm:pt modelId="{4D6CA079-17ED-4308-B002-C739E8736BAA}" type="pres">
      <dgm:prSet presAssocID="{8671CED5-6D8F-4D1F-B13C-4C18EEAC2D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计算机"/>
        </a:ext>
      </dgm:extLst>
    </dgm:pt>
    <dgm:pt modelId="{FB262759-876B-4DE3-9A0F-7720F8024286}" type="pres">
      <dgm:prSet presAssocID="{8671CED5-6D8F-4D1F-B13C-4C18EEAC2D5C}" presName="spaceRect" presStyleCnt="0"/>
      <dgm:spPr/>
    </dgm:pt>
    <dgm:pt modelId="{9D53AAF7-DDA3-4CD2-BEA3-1D86F6B6980E}" type="pres">
      <dgm:prSet presAssocID="{8671CED5-6D8F-4D1F-B13C-4C18EEAC2D5C}" presName="textRect" presStyleLbl="revTx" presStyleIdx="1" presStyleCnt="4">
        <dgm:presLayoutVars>
          <dgm:chMax val="1"/>
          <dgm:chPref val="1"/>
        </dgm:presLayoutVars>
      </dgm:prSet>
      <dgm:spPr/>
    </dgm:pt>
    <dgm:pt modelId="{B6FD5AE9-554B-4213-B293-9EBA127E0367}" type="pres">
      <dgm:prSet presAssocID="{F85E8804-E15A-41E5-A07D-7B2B8C3DC0B9}" presName="sibTrans" presStyleCnt="0"/>
      <dgm:spPr/>
    </dgm:pt>
    <dgm:pt modelId="{A52925B3-0099-4F4E-8A1D-339DA331AC0F}" type="pres">
      <dgm:prSet presAssocID="{31156F10-E5BE-415B-B952-C5F556A7642F}" presName="compNode" presStyleCnt="0"/>
      <dgm:spPr/>
    </dgm:pt>
    <dgm:pt modelId="{F56746C2-E5B6-41F1-B1D8-972E97E74111}" type="pres">
      <dgm:prSet presAssocID="{31156F10-E5BE-415B-B952-C5F556A7642F}" presName="iconBgRect" presStyleLbl="bgShp" presStyleIdx="2" presStyleCnt="4"/>
      <dgm:spPr/>
    </dgm:pt>
    <dgm:pt modelId="{36341B1C-D743-4E08-92D1-7493832AF8B9}" type="pres">
      <dgm:prSet presAssocID="{31156F10-E5BE-415B-B952-C5F556A7642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4DA71B9-8FA0-4BAB-BA95-A4E76EC13141}" type="pres">
      <dgm:prSet presAssocID="{31156F10-E5BE-415B-B952-C5F556A7642F}" presName="spaceRect" presStyleCnt="0"/>
      <dgm:spPr/>
    </dgm:pt>
    <dgm:pt modelId="{A5935AD8-312E-4A0E-80D6-573A3A3E2127}" type="pres">
      <dgm:prSet presAssocID="{31156F10-E5BE-415B-B952-C5F556A7642F}" presName="textRect" presStyleLbl="revTx" presStyleIdx="2" presStyleCnt="4">
        <dgm:presLayoutVars>
          <dgm:chMax val="1"/>
          <dgm:chPref val="1"/>
        </dgm:presLayoutVars>
      </dgm:prSet>
      <dgm:spPr/>
    </dgm:pt>
    <dgm:pt modelId="{080E7B26-89A9-415C-BD90-4BFFC0003D65}" type="pres">
      <dgm:prSet presAssocID="{76C0E614-A001-428C-A5FC-955436CA4352}" presName="sibTrans" presStyleCnt="0"/>
      <dgm:spPr/>
    </dgm:pt>
    <dgm:pt modelId="{EF6C4015-2FEB-404D-A187-A49083F06942}" type="pres">
      <dgm:prSet presAssocID="{F438D612-0CB1-43EA-93F1-BD558C076CED}" presName="compNode" presStyleCnt="0"/>
      <dgm:spPr/>
    </dgm:pt>
    <dgm:pt modelId="{A878F984-23E5-4880-9BBA-A630D2C01CD4}" type="pres">
      <dgm:prSet presAssocID="{F438D612-0CB1-43EA-93F1-BD558C076CED}" presName="iconBgRect" presStyleLbl="bgShp" presStyleIdx="3" presStyleCnt="4"/>
      <dgm:spPr/>
    </dgm:pt>
    <dgm:pt modelId="{A10C912B-811F-4CAE-88C2-0C333DAD7975}" type="pres">
      <dgm:prSet presAssocID="{F438D612-0CB1-43EA-93F1-BD558C076C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猫"/>
        </a:ext>
      </dgm:extLst>
    </dgm:pt>
    <dgm:pt modelId="{5ABA4338-5ED8-4D97-B95A-2287FCC6BA72}" type="pres">
      <dgm:prSet presAssocID="{F438D612-0CB1-43EA-93F1-BD558C076CED}" presName="spaceRect" presStyleCnt="0"/>
      <dgm:spPr/>
    </dgm:pt>
    <dgm:pt modelId="{461EC956-BC97-4634-8A79-16805C57F410}" type="pres">
      <dgm:prSet presAssocID="{F438D612-0CB1-43EA-93F1-BD558C076C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C222E40-72F6-4EC3-8D3B-D37B78AA92BF}" srcId="{5CFE335A-DA72-4F9F-A1BA-36A763F11B4D}" destId="{F438D612-0CB1-43EA-93F1-BD558C076CED}" srcOrd="3" destOrd="0" parTransId="{676447EB-F4E1-4D4D-88D9-8AA115F688CD}" sibTransId="{D767117C-C2A4-4E70-A426-061823683FEB}"/>
    <dgm:cxn modelId="{52DBB56B-C948-48C5-BC3B-113EE0764A6A}" srcId="{5CFE335A-DA72-4F9F-A1BA-36A763F11B4D}" destId="{4A28521A-C89E-462C-85A3-F37584E75188}" srcOrd="0" destOrd="0" parTransId="{E1DF1403-3401-4D12-A31E-4BE85A3853F4}" sibTransId="{09087D2E-1414-4D8E-A352-BB23CB39842B}"/>
    <dgm:cxn modelId="{4C4BC56D-504B-4587-98BF-00648A80F421}" type="presOf" srcId="{31156F10-E5BE-415B-B952-C5F556A7642F}" destId="{A5935AD8-312E-4A0E-80D6-573A3A3E2127}" srcOrd="0" destOrd="0" presId="urn:microsoft.com/office/officeart/2018/5/layout/IconCircleLabelList"/>
    <dgm:cxn modelId="{79E04155-7E9E-480F-821E-37CDF693C297}" srcId="{5CFE335A-DA72-4F9F-A1BA-36A763F11B4D}" destId="{31156F10-E5BE-415B-B952-C5F556A7642F}" srcOrd="2" destOrd="0" parTransId="{6A8D93BD-AEC1-4445-9F2B-375A020E5A50}" sibTransId="{76C0E614-A001-428C-A5FC-955436CA4352}"/>
    <dgm:cxn modelId="{EDF07290-C791-48EB-A919-46D1B412737E}" srcId="{5CFE335A-DA72-4F9F-A1BA-36A763F11B4D}" destId="{8671CED5-6D8F-4D1F-B13C-4C18EEAC2D5C}" srcOrd="1" destOrd="0" parTransId="{F6E4B0A8-2993-4DA3-A98C-CF289E82E0F9}" sibTransId="{F85E8804-E15A-41E5-A07D-7B2B8C3DC0B9}"/>
    <dgm:cxn modelId="{2CF7D9AC-FE61-4AE0-88DF-BEBD2991DB32}" type="presOf" srcId="{5CFE335A-DA72-4F9F-A1BA-36A763F11B4D}" destId="{6F281E00-5F45-4792-88CC-A7608A62FC67}" srcOrd="0" destOrd="0" presId="urn:microsoft.com/office/officeart/2018/5/layout/IconCircleLabelList"/>
    <dgm:cxn modelId="{0BEA57B1-438E-49A9-872D-137D6FD9F472}" type="presOf" srcId="{F438D612-0CB1-43EA-93F1-BD558C076CED}" destId="{461EC956-BC97-4634-8A79-16805C57F410}" srcOrd="0" destOrd="0" presId="urn:microsoft.com/office/officeart/2018/5/layout/IconCircleLabelList"/>
    <dgm:cxn modelId="{9DD863C5-BEEE-4C6E-8D28-CA6189E032EB}" type="presOf" srcId="{8671CED5-6D8F-4D1F-B13C-4C18EEAC2D5C}" destId="{9D53AAF7-DDA3-4CD2-BEA3-1D86F6B6980E}" srcOrd="0" destOrd="0" presId="urn:microsoft.com/office/officeart/2018/5/layout/IconCircleLabelList"/>
    <dgm:cxn modelId="{98ED72F5-AF0D-4F34-8A46-F2CE36DA0103}" type="presOf" srcId="{4A28521A-C89E-462C-85A3-F37584E75188}" destId="{B93D255D-5C58-4A27-9895-4EB92F01D041}" srcOrd="0" destOrd="0" presId="urn:microsoft.com/office/officeart/2018/5/layout/IconCircleLabelList"/>
    <dgm:cxn modelId="{8F81603A-B32B-4AAA-8789-4DCC3B9DE332}" type="presParOf" srcId="{6F281E00-5F45-4792-88CC-A7608A62FC67}" destId="{1899EF69-2F04-410D-A830-53ED845B74C2}" srcOrd="0" destOrd="0" presId="urn:microsoft.com/office/officeart/2018/5/layout/IconCircleLabelList"/>
    <dgm:cxn modelId="{B6D491F3-B407-4D4D-A089-B86A88B1C7C6}" type="presParOf" srcId="{1899EF69-2F04-410D-A830-53ED845B74C2}" destId="{19C69902-F35C-4B17-B7EC-AD531362217F}" srcOrd="0" destOrd="0" presId="urn:microsoft.com/office/officeart/2018/5/layout/IconCircleLabelList"/>
    <dgm:cxn modelId="{ED4004FD-8391-41ED-85DE-3A1ECB1820D4}" type="presParOf" srcId="{1899EF69-2F04-410D-A830-53ED845B74C2}" destId="{BFF10409-300E-4792-BDF7-721E2D63E05E}" srcOrd="1" destOrd="0" presId="urn:microsoft.com/office/officeart/2018/5/layout/IconCircleLabelList"/>
    <dgm:cxn modelId="{D769900F-CEC1-4FFD-A792-07E24C8AE99F}" type="presParOf" srcId="{1899EF69-2F04-410D-A830-53ED845B74C2}" destId="{D41B2446-803F-4DC1-B425-FDDE396F081B}" srcOrd="2" destOrd="0" presId="urn:microsoft.com/office/officeart/2018/5/layout/IconCircleLabelList"/>
    <dgm:cxn modelId="{B57E7772-D0F8-4222-9848-C6A1C45E46F7}" type="presParOf" srcId="{1899EF69-2F04-410D-A830-53ED845B74C2}" destId="{B93D255D-5C58-4A27-9895-4EB92F01D041}" srcOrd="3" destOrd="0" presId="urn:microsoft.com/office/officeart/2018/5/layout/IconCircleLabelList"/>
    <dgm:cxn modelId="{FDF03ABE-1C21-4DAD-A42E-BE6DACEBD3F6}" type="presParOf" srcId="{6F281E00-5F45-4792-88CC-A7608A62FC67}" destId="{30EF21CB-3511-477C-AFA2-ADBB49B566E4}" srcOrd="1" destOrd="0" presId="urn:microsoft.com/office/officeart/2018/5/layout/IconCircleLabelList"/>
    <dgm:cxn modelId="{4BF0CCA3-E884-446D-A8D2-C30467ED0F02}" type="presParOf" srcId="{6F281E00-5F45-4792-88CC-A7608A62FC67}" destId="{EFAB2705-16C4-44C2-A871-5CCA4E504949}" srcOrd="2" destOrd="0" presId="urn:microsoft.com/office/officeart/2018/5/layout/IconCircleLabelList"/>
    <dgm:cxn modelId="{B17F8D87-4D9A-458A-8563-843DF99F879C}" type="presParOf" srcId="{EFAB2705-16C4-44C2-A871-5CCA4E504949}" destId="{F4633E37-639C-48E1-8338-1767DA2237E4}" srcOrd="0" destOrd="0" presId="urn:microsoft.com/office/officeart/2018/5/layout/IconCircleLabelList"/>
    <dgm:cxn modelId="{AF2E5087-5D7A-4072-A87C-A23C059705DD}" type="presParOf" srcId="{EFAB2705-16C4-44C2-A871-5CCA4E504949}" destId="{4D6CA079-17ED-4308-B002-C739E8736BAA}" srcOrd="1" destOrd="0" presId="urn:microsoft.com/office/officeart/2018/5/layout/IconCircleLabelList"/>
    <dgm:cxn modelId="{592B08E0-1F04-4233-AB0B-847B748470A0}" type="presParOf" srcId="{EFAB2705-16C4-44C2-A871-5CCA4E504949}" destId="{FB262759-876B-4DE3-9A0F-7720F8024286}" srcOrd="2" destOrd="0" presId="urn:microsoft.com/office/officeart/2018/5/layout/IconCircleLabelList"/>
    <dgm:cxn modelId="{50B715FC-22FC-46AB-933F-68932601E4F2}" type="presParOf" srcId="{EFAB2705-16C4-44C2-A871-5CCA4E504949}" destId="{9D53AAF7-DDA3-4CD2-BEA3-1D86F6B6980E}" srcOrd="3" destOrd="0" presId="urn:microsoft.com/office/officeart/2018/5/layout/IconCircleLabelList"/>
    <dgm:cxn modelId="{1B0D1974-99CE-4944-88EE-E6C8C345A10C}" type="presParOf" srcId="{6F281E00-5F45-4792-88CC-A7608A62FC67}" destId="{B6FD5AE9-554B-4213-B293-9EBA127E0367}" srcOrd="3" destOrd="0" presId="urn:microsoft.com/office/officeart/2018/5/layout/IconCircleLabelList"/>
    <dgm:cxn modelId="{7897750A-FAF8-4D27-B533-3A778A50ED7C}" type="presParOf" srcId="{6F281E00-5F45-4792-88CC-A7608A62FC67}" destId="{A52925B3-0099-4F4E-8A1D-339DA331AC0F}" srcOrd="4" destOrd="0" presId="urn:microsoft.com/office/officeart/2018/5/layout/IconCircleLabelList"/>
    <dgm:cxn modelId="{4619A583-71A6-42DA-86C8-6C6648AB1D4D}" type="presParOf" srcId="{A52925B3-0099-4F4E-8A1D-339DA331AC0F}" destId="{F56746C2-E5B6-41F1-B1D8-972E97E74111}" srcOrd="0" destOrd="0" presId="urn:microsoft.com/office/officeart/2018/5/layout/IconCircleLabelList"/>
    <dgm:cxn modelId="{0C5A2A98-B078-4909-882B-14F1B7225123}" type="presParOf" srcId="{A52925B3-0099-4F4E-8A1D-339DA331AC0F}" destId="{36341B1C-D743-4E08-92D1-7493832AF8B9}" srcOrd="1" destOrd="0" presId="urn:microsoft.com/office/officeart/2018/5/layout/IconCircleLabelList"/>
    <dgm:cxn modelId="{8B2BAF79-C616-4FBD-AA6A-3EDC32CBBB14}" type="presParOf" srcId="{A52925B3-0099-4F4E-8A1D-339DA331AC0F}" destId="{14DA71B9-8FA0-4BAB-BA95-A4E76EC13141}" srcOrd="2" destOrd="0" presId="urn:microsoft.com/office/officeart/2018/5/layout/IconCircleLabelList"/>
    <dgm:cxn modelId="{D277C308-3CD9-43CF-987E-48268AB685A0}" type="presParOf" srcId="{A52925B3-0099-4F4E-8A1D-339DA331AC0F}" destId="{A5935AD8-312E-4A0E-80D6-573A3A3E2127}" srcOrd="3" destOrd="0" presId="urn:microsoft.com/office/officeart/2018/5/layout/IconCircleLabelList"/>
    <dgm:cxn modelId="{528687B2-8FBF-430A-91B8-B9F2F84B7997}" type="presParOf" srcId="{6F281E00-5F45-4792-88CC-A7608A62FC67}" destId="{080E7B26-89A9-415C-BD90-4BFFC0003D65}" srcOrd="5" destOrd="0" presId="urn:microsoft.com/office/officeart/2018/5/layout/IconCircleLabelList"/>
    <dgm:cxn modelId="{A59C4C19-9FC9-4A32-8992-9B8C9D98D35F}" type="presParOf" srcId="{6F281E00-5F45-4792-88CC-A7608A62FC67}" destId="{EF6C4015-2FEB-404D-A187-A49083F06942}" srcOrd="6" destOrd="0" presId="urn:microsoft.com/office/officeart/2018/5/layout/IconCircleLabelList"/>
    <dgm:cxn modelId="{F8DFA223-B222-4FD6-857C-02351052260C}" type="presParOf" srcId="{EF6C4015-2FEB-404D-A187-A49083F06942}" destId="{A878F984-23E5-4880-9BBA-A630D2C01CD4}" srcOrd="0" destOrd="0" presId="urn:microsoft.com/office/officeart/2018/5/layout/IconCircleLabelList"/>
    <dgm:cxn modelId="{77CBF956-D587-4664-980C-7787E5AFF327}" type="presParOf" srcId="{EF6C4015-2FEB-404D-A187-A49083F06942}" destId="{A10C912B-811F-4CAE-88C2-0C333DAD7975}" srcOrd="1" destOrd="0" presId="urn:microsoft.com/office/officeart/2018/5/layout/IconCircleLabelList"/>
    <dgm:cxn modelId="{C8F853BB-2FBC-4DB1-A8A1-C72965825167}" type="presParOf" srcId="{EF6C4015-2FEB-404D-A187-A49083F06942}" destId="{5ABA4338-5ED8-4D97-B95A-2287FCC6BA72}" srcOrd="2" destOrd="0" presId="urn:microsoft.com/office/officeart/2018/5/layout/IconCircleLabelList"/>
    <dgm:cxn modelId="{CA8C139B-2C3F-4C9A-A366-AB18EC88549B}" type="presParOf" srcId="{EF6C4015-2FEB-404D-A187-A49083F06942}" destId="{461EC956-BC97-4634-8A79-16805C57F41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69902-F35C-4B17-B7EC-AD531362217F}">
      <dsp:nvSpPr>
        <dsp:cNvPr id="0" name=""/>
        <dsp:cNvSpPr/>
      </dsp:nvSpPr>
      <dsp:spPr>
        <a:xfrm>
          <a:off x="575069" y="613184"/>
          <a:ext cx="1246710" cy="12467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10409-300E-4792-BDF7-721E2D63E05E}">
      <dsp:nvSpPr>
        <dsp:cNvPr id="0" name=""/>
        <dsp:cNvSpPr/>
      </dsp:nvSpPr>
      <dsp:spPr>
        <a:xfrm>
          <a:off x="849595" y="872789"/>
          <a:ext cx="715325" cy="715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D255D-5C58-4A27-9895-4EB92F01D041}">
      <dsp:nvSpPr>
        <dsp:cNvPr id="0" name=""/>
        <dsp:cNvSpPr/>
      </dsp:nvSpPr>
      <dsp:spPr>
        <a:xfrm>
          <a:off x="176530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CN" sz="1900" kern="1200" dirty="0" err="1"/>
            <a:t>Mysql</a:t>
          </a:r>
          <a:endParaRPr lang="en-US" sz="1900" kern="1200" dirty="0"/>
        </a:p>
      </dsp:txBody>
      <dsp:txXfrm>
        <a:off x="176530" y="2248215"/>
        <a:ext cx="2043787" cy="720000"/>
      </dsp:txXfrm>
    </dsp:sp>
    <dsp:sp modelId="{F4633E37-639C-48E1-8338-1767DA2237E4}">
      <dsp:nvSpPr>
        <dsp:cNvPr id="0" name=""/>
        <dsp:cNvSpPr/>
      </dsp:nvSpPr>
      <dsp:spPr>
        <a:xfrm>
          <a:off x="2976519" y="613184"/>
          <a:ext cx="1246710" cy="12467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CA079-17ED-4308-B002-C739E8736BAA}">
      <dsp:nvSpPr>
        <dsp:cNvPr id="0" name=""/>
        <dsp:cNvSpPr/>
      </dsp:nvSpPr>
      <dsp:spPr>
        <a:xfrm>
          <a:off x="3242212" y="878877"/>
          <a:ext cx="715325" cy="715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3AAF7-DDA3-4CD2-BEA3-1D86F6B6980E}">
      <dsp:nvSpPr>
        <dsp:cNvPr id="0" name=""/>
        <dsp:cNvSpPr/>
      </dsp:nvSpPr>
      <dsp:spPr>
        <a:xfrm>
          <a:off x="2577981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1" kern="1200" dirty="0" err="1"/>
            <a:t>Spring</a:t>
          </a:r>
          <a:r>
            <a:rPr lang="en-US" altLang="zh-CN" sz="1900" b="1" kern="1200" dirty="0" err="1"/>
            <a:t>Boot</a:t>
          </a:r>
          <a:r>
            <a:rPr lang="zh-CN" altLang="en-US" sz="1900" b="1" kern="1200" dirty="0"/>
            <a:t>、</a:t>
          </a:r>
          <a:endParaRPr lang="en-US" altLang="zh-CN" sz="1900" b="1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CN" sz="1900" b="1" kern="1200" dirty="0" err="1"/>
            <a:t>mybatis</a:t>
          </a:r>
          <a:endParaRPr lang="en-US" sz="1900" kern="1200" dirty="0"/>
        </a:p>
      </dsp:txBody>
      <dsp:txXfrm>
        <a:off x="2577981" y="2248215"/>
        <a:ext cx="2043787" cy="720000"/>
      </dsp:txXfrm>
    </dsp:sp>
    <dsp:sp modelId="{F56746C2-E5B6-41F1-B1D8-972E97E74111}">
      <dsp:nvSpPr>
        <dsp:cNvPr id="0" name=""/>
        <dsp:cNvSpPr/>
      </dsp:nvSpPr>
      <dsp:spPr>
        <a:xfrm>
          <a:off x="5377969" y="613184"/>
          <a:ext cx="1246710" cy="12467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41B1C-D743-4E08-92D1-7493832AF8B9}">
      <dsp:nvSpPr>
        <dsp:cNvPr id="0" name=""/>
        <dsp:cNvSpPr/>
      </dsp:nvSpPr>
      <dsp:spPr>
        <a:xfrm>
          <a:off x="5643662" y="878877"/>
          <a:ext cx="715325" cy="715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35AD8-312E-4A0E-80D6-573A3A3E2127}">
      <dsp:nvSpPr>
        <dsp:cNvPr id="0" name=""/>
        <dsp:cNvSpPr/>
      </dsp:nvSpPr>
      <dsp:spPr>
        <a:xfrm>
          <a:off x="4979431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1" kern="1200" dirty="0"/>
            <a:t>Vue.js</a:t>
          </a:r>
          <a:r>
            <a:rPr lang="zh-CN" altLang="en-US" sz="1900" b="1" kern="1200" dirty="0"/>
            <a:t>、</a:t>
          </a:r>
          <a:r>
            <a:rPr lang="en-US" altLang="zh-CN" sz="1900" b="1" kern="1200" dirty="0" err="1"/>
            <a:t>LayUi</a:t>
          </a:r>
          <a:endParaRPr lang="en-US" altLang="zh-CN" sz="1900" b="1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CN" sz="1900" kern="1200" dirty="0" err="1"/>
            <a:t>Echarts</a:t>
          </a:r>
          <a:endParaRPr lang="en-US" sz="1900" kern="1200" dirty="0"/>
        </a:p>
      </dsp:txBody>
      <dsp:txXfrm>
        <a:off x="4979431" y="2248215"/>
        <a:ext cx="2043787" cy="720000"/>
      </dsp:txXfrm>
    </dsp:sp>
    <dsp:sp modelId="{A878F984-23E5-4880-9BBA-A630D2C01CD4}">
      <dsp:nvSpPr>
        <dsp:cNvPr id="0" name=""/>
        <dsp:cNvSpPr/>
      </dsp:nvSpPr>
      <dsp:spPr>
        <a:xfrm>
          <a:off x="7779420" y="613184"/>
          <a:ext cx="1246710" cy="124671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C912B-811F-4CAE-88C2-0C333DAD7975}">
      <dsp:nvSpPr>
        <dsp:cNvPr id="0" name=""/>
        <dsp:cNvSpPr/>
      </dsp:nvSpPr>
      <dsp:spPr>
        <a:xfrm>
          <a:off x="8045112" y="878877"/>
          <a:ext cx="715325" cy="715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EC956-BC97-4634-8A79-16805C57F410}">
      <dsp:nvSpPr>
        <dsp:cNvPr id="0" name=""/>
        <dsp:cNvSpPr/>
      </dsp:nvSpPr>
      <dsp:spPr>
        <a:xfrm>
          <a:off x="7380881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TOMCAT</a:t>
          </a:r>
          <a:r>
            <a:rPr lang="zh-CN" altLang="en-US" sz="1900" b="1" kern="1200" dirty="0"/>
            <a:t>、</a:t>
          </a:r>
          <a:r>
            <a:rPr lang="en-US" altLang="zh-CN" sz="1900" b="1" kern="1200" dirty="0"/>
            <a:t>ISS</a:t>
          </a:r>
          <a:endParaRPr lang="en-US" sz="1900" kern="1200" dirty="0"/>
        </a:p>
      </dsp:txBody>
      <dsp:txXfrm>
        <a:off x="7380881" y="2248215"/>
        <a:ext cx="20437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85%A8%E5%8F%8C%E5%B7%A5" TargetMode="External"/><Relationship Id="rId2" Type="http://schemas.openxmlformats.org/officeDocument/2006/relationships/hyperlink" Target="https://baike.baidu.com/item/TC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ike.baidu.com/item/W3C" TargetMode="External"/><Relationship Id="rId4" Type="http://schemas.openxmlformats.org/officeDocument/2006/relationships/hyperlink" Target="https://baike.baidu.com/item/IET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API" TargetMode="External"/><Relationship Id="rId2" Type="http://schemas.openxmlformats.org/officeDocument/2006/relationships/hyperlink" Target="https://baike.baidu.com/item/%E7%BD%91%E9%A1%B5%E6%B5%8F%E8%A7%88%E5%99%A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UDP/571511" TargetMode="External"/><Relationship Id="rId2" Type="http://schemas.openxmlformats.org/officeDocument/2006/relationships/hyperlink" Target="https://baike.baidu.com/item/TLS/297954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ike.baidu.com/item/TLS%E5%8D%8F%E8%AE%AE/7129331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E39C0-235A-484C-A412-7AD32BDE4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178" y="654083"/>
            <a:ext cx="8512388" cy="2087260"/>
          </a:xfrm>
        </p:spPr>
        <p:txBody>
          <a:bodyPr/>
          <a:lstStyle/>
          <a:p>
            <a:r>
              <a:rPr lang="zh-CN" altLang="en-US" dirty="0"/>
              <a:t>计算机网络课程设计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CB442E-4F6E-4C42-A9C2-1AC4D4FCA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6544" y="2741343"/>
            <a:ext cx="6831673" cy="1086237"/>
          </a:xfrm>
        </p:spPr>
        <p:txBody>
          <a:bodyPr/>
          <a:lstStyle/>
          <a:p>
            <a:r>
              <a:rPr lang="en-US" altLang="zh-CN" dirty="0"/>
              <a:t>----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lang="en-US" altLang="zh-CN" sz="1800" dirty="0" err="1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IIS+Ngrok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Web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服务器配置与管理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405AB9-D4A7-47B6-94C0-93733E781612}"/>
              </a:ext>
            </a:extLst>
          </p:cNvPr>
          <p:cNvSpPr txBox="1"/>
          <p:nvPr/>
        </p:nvSpPr>
        <p:spPr>
          <a:xfrm>
            <a:off x="3003260" y="3978725"/>
            <a:ext cx="651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作者：</a:t>
            </a:r>
            <a:r>
              <a:rPr lang="en-US" altLang="zh-CN" sz="2800" dirty="0"/>
              <a:t>2019</a:t>
            </a:r>
            <a:r>
              <a:rPr lang="zh-CN" altLang="en-US" sz="2800" dirty="0"/>
              <a:t>级计算机科学与技术</a:t>
            </a:r>
            <a:r>
              <a:rPr lang="en-US" altLang="zh-CN" sz="2800" dirty="0"/>
              <a:t>2</a:t>
            </a:r>
            <a:r>
              <a:rPr lang="zh-CN" altLang="en-US" sz="2800" dirty="0"/>
              <a:t>班</a:t>
            </a:r>
            <a:endParaRPr lang="en-US" altLang="zh-CN" sz="2800" dirty="0"/>
          </a:p>
          <a:p>
            <a:r>
              <a:rPr lang="en-US" altLang="zh-CN" sz="2800" dirty="0"/>
              <a:t>			</a:t>
            </a:r>
            <a:r>
              <a:rPr lang="zh-CN" altLang="en-US" sz="2800" dirty="0"/>
              <a:t>刘嘉豪、吴奇隆</a:t>
            </a:r>
          </a:p>
        </p:txBody>
      </p:sp>
    </p:spTree>
    <p:extLst>
      <p:ext uri="{BB962C8B-B14F-4D97-AF65-F5344CB8AC3E}">
        <p14:creationId xmlns:p14="http://schemas.microsoft.com/office/powerpoint/2010/main" val="55925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A8E35-548F-45C0-AEAA-A17C0003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788" y="1180750"/>
            <a:ext cx="4312353" cy="1184945"/>
          </a:xfrm>
        </p:spPr>
        <p:txBody>
          <a:bodyPr/>
          <a:lstStyle/>
          <a:p>
            <a:r>
              <a:rPr lang="zh-CN" altLang="en-US" dirty="0"/>
              <a:t>四次挥手原理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3718A-4021-4DDB-8475-ED0539143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3276600"/>
            <a:ext cx="9601200" cy="358140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第一次分手：客户端向服务器发出连接释放报文</a:t>
            </a:r>
            <a:r>
              <a:rPr lang="en-US" altLang="zh-CN" dirty="0"/>
              <a:t>(PS:</a:t>
            </a:r>
            <a:r>
              <a:rPr lang="zh-CN" altLang="en-US" dirty="0"/>
              <a:t>释放报文的首部为</a:t>
            </a:r>
            <a:r>
              <a:rPr lang="en-US" altLang="zh-CN" dirty="0"/>
              <a:t>FIN=1</a:t>
            </a:r>
            <a:r>
              <a:rPr lang="zh-CN" altLang="en-US" dirty="0"/>
              <a:t>，序列号为</a:t>
            </a:r>
            <a:r>
              <a:rPr lang="en-US" altLang="zh-CN" dirty="0"/>
              <a:t>seq=u</a:t>
            </a:r>
            <a:r>
              <a:rPr lang="zh-CN" altLang="en-US" dirty="0"/>
              <a:t>，不携带数据，也要消耗一个序号</a:t>
            </a:r>
            <a:r>
              <a:rPr lang="en-US" altLang="zh-CN" dirty="0"/>
              <a:t>)</a:t>
            </a:r>
            <a:r>
              <a:rPr lang="zh-CN" altLang="en-US" dirty="0"/>
              <a:t>，并且停止发送数据</a:t>
            </a:r>
            <a:r>
              <a:rPr lang="en-US" altLang="zh-CN" dirty="0"/>
              <a:t>,</a:t>
            </a:r>
            <a:r>
              <a:rPr lang="zh-CN" altLang="en-US" dirty="0"/>
              <a:t>此时，客户端进入</a:t>
            </a:r>
            <a:r>
              <a:rPr lang="en-US" altLang="zh-CN" dirty="0"/>
              <a:t>FIN-WAIT-1</a:t>
            </a:r>
            <a:r>
              <a:rPr lang="zh-CN" altLang="en-US" dirty="0"/>
              <a:t>（终止等待</a:t>
            </a:r>
            <a:r>
              <a:rPr lang="en-US" altLang="zh-CN" dirty="0"/>
              <a:t>1</a:t>
            </a:r>
            <a:r>
              <a:rPr lang="zh-CN" altLang="en-US" dirty="0"/>
              <a:t>）状态</a:t>
            </a:r>
            <a:endParaRPr lang="en-US" altLang="zh-CN" dirty="0"/>
          </a:p>
          <a:p>
            <a:r>
              <a:rPr lang="zh-CN" altLang="en-US" dirty="0"/>
              <a:t>第二次分手：服务器接收到释放报文后，发出确认报文（</a:t>
            </a:r>
            <a:r>
              <a:rPr lang="en-US" altLang="zh-CN" dirty="0"/>
              <a:t>ACK=1,ack=u+1,</a:t>
            </a:r>
            <a:r>
              <a:rPr lang="zh-CN" altLang="en-US" dirty="0"/>
              <a:t>序列号为</a:t>
            </a:r>
            <a:r>
              <a:rPr lang="en-US" altLang="zh-CN" dirty="0"/>
              <a:t>seq=v</a:t>
            </a:r>
            <a:r>
              <a:rPr lang="zh-CN" altLang="en-US" dirty="0"/>
              <a:t>），服务器就进入了</a:t>
            </a:r>
            <a:r>
              <a:rPr lang="en-US" altLang="zh-CN" dirty="0"/>
              <a:t>CLOSE-WAIT</a:t>
            </a:r>
            <a:r>
              <a:rPr lang="zh-CN" altLang="en-US" dirty="0"/>
              <a:t>（关闭等待）状态。</a:t>
            </a:r>
            <a:r>
              <a:rPr lang="en-US" altLang="zh-CN" dirty="0"/>
              <a:t>TCP</a:t>
            </a:r>
            <a:r>
              <a:rPr lang="zh-CN" altLang="en-US" dirty="0"/>
              <a:t>服务器会通知高层的应用进程，客户端向服务器的方向就释放了，这时候处于半关闭状态，即客户端已经没有数据要发送了，但是服务器若发送数据，客户端依然要接受。这个状态还要持续一段时间，也就是整个</a:t>
            </a:r>
            <a:r>
              <a:rPr lang="en-US" altLang="zh-CN" dirty="0"/>
              <a:t>CLOSE-WAIT</a:t>
            </a:r>
            <a:r>
              <a:rPr lang="zh-CN" altLang="en-US" dirty="0"/>
              <a:t>状态持续的时间。客户端收到服务器的确认请求后，此时，客户端就进入</a:t>
            </a:r>
            <a:r>
              <a:rPr lang="en-US" altLang="zh-CN" dirty="0"/>
              <a:t>FIN-WAIT-2</a:t>
            </a:r>
            <a:r>
              <a:rPr lang="zh-CN" altLang="en-US" dirty="0"/>
              <a:t>（终止等待</a:t>
            </a:r>
            <a:r>
              <a:rPr lang="en-US" altLang="zh-CN" dirty="0"/>
              <a:t>2</a:t>
            </a:r>
            <a:r>
              <a:rPr lang="zh-CN" altLang="en-US" dirty="0"/>
              <a:t>）状态，等待服务器发送连接释放报文（在这之前还需要接受服务器发送的最后的数据）。</a:t>
            </a:r>
            <a:endParaRPr lang="en-US" altLang="zh-CN" dirty="0"/>
          </a:p>
          <a:p>
            <a:r>
              <a:rPr lang="zh-CN" altLang="en-US" dirty="0"/>
              <a:t>第三次分手：服务器向客户端发出连接释放报文</a:t>
            </a:r>
            <a:r>
              <a:rPr lang="en-US" altLang="zh-CN" dirty="0"/>
              <a:t>(PS:</a:t>
            </a:r>
            <a:r>
              <a:rPr lang="zh-CN" altLang="en-US" dirty="0"/>
              <a:t>释放报文的首部为</a:t>
            </a:r>
            <a:r>
              <a:rPr lang="en-US" altLang="zh-CN" dirty="0"/>
              <a:t>FIN=1</a:t>
            </a:r>
            <a:r>
              <a:rPr lang="zh-CN" altLang="en-US" dirty="0"/>
              <a:t>，</a:t>
            </a:r>
            <a:r>
              <a:rPr lang="en-US" altLang="zh-CN" dirty="0"/>
              <a:t>ack=u+1,</a:t>
            </a:r>
            <a:r>
              <a:rPr lang="zh-CN" altLang="en-US" dirty="0"/>
              <a:t>序列号为</a:t>
            </a:r>
            <a:r>
              <a:rPr lang="en-US" altLang="zh-CN" dirty="0"/>
              <a:t>seq=w)</a:t>
            </a:r>
            <a:r>
              <a:rPr lang="zh-CN" altLang="en-US" dirty="0"/>
              <a:t>，服务器就进入了</a:t>
            </a:r>
            <a:r>
              <a:rPr lang="en-US" altLang="zh-CN" dirty="0"/>
              <a:t>LAST-ACK</a:t>
            </a:r>
            <a:r>
              <a:rPr lang="zh-CN" altLang="en-US" dirty="0"/>
              <a:t>（最后确认）状态，等待客户端发送确认报文。</a:t>
            </a:r>
            <a:endParaRPr lang="en-US" altLang="zh-CN" dirty="0"/>
          </a:p>
          <a:p>
            <a:r>
              <a:rPr lang="zh-CN" altLang="en-US" dirty="0"/>
              <a:t>第四次分手：客户端收到服务器的连接释放报文后，发出确认报文（</a:t>
            </a:r>
            <a:r>
              <a:rPr lang="en-US" altLang="zh-CN" dirty="0"/>
              <a:t>PS:ACK=1</a:t>
            </a:r>
            <a:r>
              <a:rPr lang="zh-CN" altLang="en-US" dirty="0"/>
              <a:t>，</a:t>
            </a:r>
            <a:r>
              <a:rPr lang="en-US" altLang="zh-CN" dirty="0"/>
              <a:t>ack=w+1</a:t>
            </a:r>
            <a:r>
              <a:rPr lang="zh-CN" altLang="en-US" dirty="0"/>
              <a:t>，序列号为</a:t>
            </a:r>
            <a:r>
              <a:rPr lang="en-US" altLang="zh-CN" dirty="0"/>
              <a:t>seq=u+1</a:t>
            </a:r>
            <a:r>
              <a:rPr lang="zh-CN" altLang="en-US" dirty="0"/>
              <a:t>），此时，客户端就进入了</a:t>
            </a:r>
            <a:r>
              <a:rPr lang="en-US" altLang="zh-CN" dirty="0"/>
              <a:t>TIME-WAIT</a:t>
            </a:r>
            <a:r>
              <a:rPr lang="zh-CN" altLang="en-US" dirty="0"/>
              <a:t>（时间等待）状态。注意此时</a:t>
            </a:r>
            <a:r>
              <a:rPr lang="en-US" altLang="zh-CN" dirty="0"/>
              <a:t>TCP</a:t>
            </a:r>
            <a:r>
              <a:rPr lang="zh-CN" altLang="en-US" dirty="0"/>
              <a:t>连接还没有释放，必须经过</a:t>
            </a:r>
            <a:r>
              <a:rPr lang="en-US" altLang="zh-CN" dirty="0"/>
              <a:t>2∗MSL</a:t>
            </a:r>
            <a:r>
              <a:rPr lang="zh-CN" altLang="en-US" dirty="0"/>
              <a:t>（最长报文段寿命）的时间后，当客户端撤销相应的</a:t>
            </a:r>
            <a:r>
              <a:rPr lang="en-US" altLang="zh-CN" dirty="0"/>
              <a:t>TCB</a:t>
            </a:r>
            <a:r>
              <a:rPr lang="zh-CN" altLang="en-US" dirty="0"/>
              <a:t>后，才进入</a:t>
            </a:r>
            <a:r>
              <a:rPr lang="en-US" altLang="zh-CN" dirty="0"/>
              <a:t>CLOSED</a:t>
            </a:r>
            <a:r>
              <a:rPr lang="zh-CN" altLang="en-US" dirty="0"/>
              <a:t>状态。服务器只要收到了客户端发出的确认，立即进入</a:t>
            </a:r>
            <a:r>
              <a:rPr lang="en-US" altLang="zh-CN" dirty="0"/>
              <a:t>CLOSED</a:t>
            </a:r>
            <a:r>
              <a:rPr lang="zh-CN" altLang="en-US" dirty="0"/>
              <a:t>状态。</a:t>
            </a:r>
          </a:p>
        </p:txBody>
      </p:sp>
      <p:pic>
        <p:nvPicPr>
          <p:cNvPr id="4" name="内容占位符 13">
            <a:extLst>
              <a:ext uri="{FF2B5EF4-FFF2-40B4-BE49-F238E27FC236}">
                <a16:creationId xmlns:a16="http://schemas.microsoft.com/office/drawing/2014/main" id="{450AA8C9-7C55-4AA1-A628-D08B32CEBB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2533" y="0"/>
            <a:ext cx="4630312" cy="3191982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FB9962-1874-4A2A-91B9-D6D601ED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33" y="128477"/>
            <a:ext cx="5959356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E8164-4A92-43AA-8148-CDE36FD6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37894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latin typeface="仿宋" panose="02010609060101010101" pitchFamily="49" charset="-122"/>
                <a:ea typeface="仿宋" panose="02010609060101010101" pitchFamily="49" charset="-122"/>
              </a:rPr>
              <a:t>HTTP</a:t>
            </a:r>
            <a:r>
              <a:rPr lang="zh-CN" altLang="en-US" sz="6000" dirty="0">
                <a:latin typeface="仿宋" panose="02010609060101010101" pitchFamily="49" charset="-122"/>
                <a:ea typeface="仿宋" panose="02010609060101010101" pitchFamily="49" charset="-122"/>
              </a:rPr>
              <a:t>报文交互过程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2FE534-B044-473B-919B-A94CE9557A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1520" y="2023794"/>
            <a:ext cx="5049520" cy="4434215"/>
          </a:xfr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AE492240-75B8-4AB3-BF1D-257C3BC50B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1040" y="2298191"/>
            <a:ext cx="6410960" cy="3740814"/>
          </a:xfrm>
        </p:spPr>
      </p:pic>
    </p:spTree>
    <p:extLst>
      <p:ext uri="{BB962C8B-B14F-4D97-AF65-F5344CB8AC3E}">
        <p14:creationId xmlns:p14="http://schemas.microsoft.com/office/powerpoint/2010/main" val="398633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7FD2F-5949-4CDE-AAA3-AB36A3BB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0631"/>
            <a:ext cx="9601200" cy="1485900"/>
          </a:xfrm>
        </p:spPr>
        <p:txBody>
          <a:bodyPr/>
          <a:lstStyle/>
          <a:p>
            <a:pPr algn="ctr"/>
            <a:r>
              <a:rPr lang="zh-CN" altLang="en-US" dirty="0"/>
              <a:t>客户端与服务器交互的</a:t>
            </a:r>
            <a:r>
              <a:rPr lang="en-US" altLang="zh-CN" dirty="0"/>
              <a:t>HTTP</a:t>
            </a:r>
            <a:r>
              <a:rPr lang="zh-CN" altLang="en-US" dirty="0"/>
              <a:t>报文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3D5975-CAE0-4125-BB1E-35EF799C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095713"/>
            <a:ext cx="9601200" cy="2210492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3A223F-697D-4A2B-AC6F-4B353626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46" y="3551796"/>
            <a:ext cx="10916449" cy="28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6858C5A-1974-433A-AB52-AC4403AF5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840" y="-1"/>
            <a:ext cx="11158680" cy="68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11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D74C650-6DE6-47E5-9770-635ACE1DD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57" y="1397319"/>
            <a:ext cx="11458550" cy="496495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889DB2-CFEB-4635-B6CF-A9177580B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3693" y="2429868"/>
            <a:ext cx="11454614" cy="40602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5D7C66-80A2-4A2F-BC8C-9B1F7752FF53}"/>
              </a:ext>
            </a:extLst>
          </p:cNvPr>
          <p:cNvSpPr txBox="1"/>
          <p:nvPr/>
        </p:nvSpPr>
        <p:spPr>
          <a:xfrm>
            <a:off x="2182536" y="367887"/>
            <a:ext cx="782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客户端与服务器交互的</a:t>
            </a:r>
            <a:r>
              <a:rPr lang="en-US" altLang="zh-CN" sz="3600" dirty="0"/>
              <a:t>HTTP</a:t>
            </a:r>
            <a:r>
              <a:rPr lang="zh-CN" altLang="en-US" sz="3600" dirty="0"/>
              <a:t>报文</a:t>
            </a:r>
          </a:p>
        </p:txBody>
      </p:sp>
    </p:spTree>
    <p:extLst>
      <p:ext uri="{BB962C8B-B14F-4D97-AF65-F5344CB8AC3E}">
        <p14:creationId xmlns:p14="http://schemas.microsoft.com/office/powerpoint/2010/main" val="3116389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15CC0EB-A9A1-4A26-A130-7B20FCD7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89" y="0"/>
            <a:ext cx="11189422" cy="461394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B2F310A-9E06-46A8-9B14-4BAA63BCE2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7989" y="580941"/>
            <a:ext cx="8679309" cy="61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03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03140E-9163-497D-A0BE-0856647C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65" y="1128668"/>
            <a:ext cx="11322656" cy="401973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2587132-C143-48AE-A4C9-84423AB08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2759" y="2065679"/>
            <a:ext cx="11339862" cy="40079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9E7208-09B5-4E40-B39A-972841EA276B}"/>
              </a:ext>
            </a:extLst>
          </p:cNvPr>
          <p:cNvSpPr txBox="1"/>
          <p:nvPr/>
        </p:nvSpPr>
        <p:spPr>
          <a:xfrm>
            <a:off x="2427215" y="307151"/>
            <a:ext cx="7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图片内容的</a:t>
            </a:r>
            <a:r>
              <a:rPr lang="en-US" altLang="zh-CN" sz="3600" dirty="0"/>
              <a:t>http</a:t>
            </a:r>
            <a:r>
              <a:rPr lang="zh-CN" altLang="en-US" sz="3600" dirty="0"/>
              <a:t>交互</a:t>
            </a:r>
          </a:p>
        </p:txBody>
      </p:sp>
    </p:spTree>
    <p:extLst>
      <p:ext uri="{BB962C8B-B14F-4D97-AF65-F5344CB8AC3E}">
        <p14:creationId xmlns:p14="http://schemas.microsoft.com/office/powerpoint/2010/main" val="358669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22BE1E-70E0-46C1-86B7-DE2C4510F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037" y="1153486"/>
            <a:ext cx="10859549" cy="55669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4EC206-F96C-4E27-9501-131B9EC1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59" y="567364"/>
            <a:ext cx="11354146" cy="2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4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79148-AC9D-4EDB-A241-C4663694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8905"/>
            <a:ext cx="9601200" cy="1485900"/>
          </a:xfrm>
        </p:spPr>
        <p:txBody>
          <a:bodyPr/>
          <a:lstStyle/>
          <a:p>
            <a:pPr algn="ctr"/>
            <a:r>
              <a:rPr lang="zh-CN" altLang="en-US" dirty="0"/>
              <a:t>视频音频内容的</a:t>
            </a:r>
            <a:r>
              <a:rPr lang="en-US" altLang="zh-CN" dirty="0"/>
              <a:t>http</a:t>
            </a:r>
            <a:r>
              <a:rPr lang="zh-CN" altLang="en-US" dirty="0"/>
              <a:t>交互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55FD8A4-2561-4EC3-95A7-4309D95B8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558" y="915974"/>
            <a:ext cx="9601200" cy="11374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077F8F-4A03-438B-A65F-FDEDF7A7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61" y="2082459"/>
            <a:ext cx="7580357" cy="47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74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5130F2-DCA8-4D9A-8BAC-A31A05BFB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875" y="289421"/>
            <a:ext cx="8802249" cy="64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8685D-26B7-4C2F-969A-D336BF0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67" y="739280"/>
            <a:ext cx="10096150" cy="5379440"/>
          </a:xfrm>
        </p:spPr>
        <p:txBody>
          <a:bodyPr>
            <a:normAutofit/>
          </a:bodyPr>
          <a:lstStyle/>
          <a:p>
            <a:r>
              <a:rPr lang="zh-CN" altLang="en-US" sz="9600" dirty="0"/>
              <a:t>一、分工情况</a:t>
            </a:r>
            <a:br>
              <a:rPr lang="en-US" altLang="zh-CN" sz="9600" dirty="0"/>
            </a:br>
            <a:r>
              <a:rPr lang="zh-CN" altLang="en-US" sz="9600" dirty="0"/>
              <a:t>二、技术选型</a:t>
            </a:r>
            <a:br>
              <a:rPr lang="en-US" altLang="zh-CN" sz="9600" dirty="0"/>
            </a:br>
            <a:r>
              <a:rPr lang="zh-CN" altLang="en-US" sz="9600" dirty="0"/>
              <a:t>三、报文交互分析</a:t>
            </a:r>
            <a:br>
              <a:rPr lang="en-US" altLang="zh-CN" sz="9600" dirty="0"/>
            </a:br>
            <a:r>
              <a:rPr lang="zh-CN" altLang="en-US" sz="9600" dirty="0"/>
              <a:t>四、系统功能演示</a:t>
            </a:r>
          </a:p>
        </p:txBody>
      </p:sp>
    </p:spTree>
    <p:extLst>
      <p:ext uri="{BB962C8B-B14F-4D97-AF65-F5344CB8AC3E}">
        <p14:creationId xmlns:p14="http://schemas.microsoft.com/office/powerpoint/2010/main" val="1105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CC9D807-EC6C-4A72-A9DC-3D61036C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694" y="40552"/>
            <a:ext cx="6734744" cy="358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CF317E-D15E-4AA6-9DC1-1E36D38A0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94" y="3621952"/>
            <a:ext cx="7689414" cy="30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83DFA4-A747-4E41-8101-EC0DE404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947" y="506278"/>
            <a:ext cx="10730249" cy="58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68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D610A-5E43-4123-AB90-E1580324C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174" y="4626528"/>
            <a:ext cx="9358619" cy="2231472"/>
          </a:xfrm>
        </p:spPr>
        <p:txBody>
          <a:bodyPr/>
          <a:lstStyle/>
          <a:p>
            <a:r>
              <a:rPr lang="en-US" altLang="zh-CN" sz="1800" dirty="0">
                <a:solidFill>
                  <a:srgbClr val="4D4D4D"/>
                </a:solidFill>
                <a:effectLst/>
                <a:latin typeface="宋体" panose="02010600030101010101" pitchFamily="2" charset="-122"/>
                <a:cs typeface="Arial" panose="020B0604020202020204" pitchFamily="34" charset="0"/>
              </a:rPr>
              <a:t>[TCP Window Full]:</a:t>
            </a:r>
            <a:r>
              <a:rPr lang="en-US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</a:t>
            </a:r>
            <a:r>
              <a:rPr lang="zh-CN" altLang="zh-CN" sz="1800" dirty="0">
                <a:solidFill>
                  <a:srgbClr val="4D4D4D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</a:rPr>
              <a:t>是指的发送端发送的数据已经达到的接受窗口的上限。继而停止发送，等待新的接收窗口的通告。（此时是客户端进行消息通信发送大文件时产生）</a:t>
            </a:r>
            <a:endParaRPr lang="en-US" altLang="zh-CN" sz="1800" dirty="0">
              <a:solidFill>
                <a:srgbClr val="4D4D4D"/>
              </a:solidFill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en-US" altLang="zh-CN" sz="1800" kern="10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[TCP 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ZeroWindow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]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：表示接收方的缓存已满无法接收数据（零窗口事件）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[TCP 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ZeroWindowProbe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]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：零窗口探测包。服务器端接收到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零窗口以后进入僵持状态，冻结所有和连接有关的计时器，并且周期性的发送直到接收者的窗口打开。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[TCP Window Update]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：缓冲区已释放为所示的大小，因此请恢复传输。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BB0901-4646-465E-B8A9-32D89976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14" y="168781"/>
            <a:ext cx="10122222" cy="6718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BB61C4-AE3F-478E-870F-E8F6473AE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13" y="990600"/>
            <a:ext cx="10122222" cy="16349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AD49A7-9A2C-4880-9B3A-10532F18D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11" y="2723365"/>
            <a:ext cx="6208932" cy="9426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2D9A9B-C632-403A-AB80-76873A66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11" y="3763808"/>
            <a:ext cx="7416939" cy="8627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9826F1-A04A-4D3F-9D36-C9FE2FA52DFB}"/>
              </a:ext>
            </a:extLst>
          </p:cNvPr>
          <p:cNvSpPr txBox="1"/>
          <p:nvPr/>
        </p:nvSpPr>
        <p:spPr>
          <a:xfrm>
            <a:off x="7306811" y="2936147"/>
            <a:ext cx="38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TCP</a:t>
            </a:r>
            <a:r>
              <a:rPr lang="zh-CN" altLang="en-US" dirty="0"/>
              <a:t>乱序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27F0E3-0FA9-41B2-9090-02FA1237FCB6}"/>
              </a:ext>
            </a:extLst>
          </p:cNvPr>
          <p:cNvSpPr txBox="1"/>
          <p:nvPr/>
        </p:nvSpPr>
        <p:spPr>
          <a:xfrm>
            <a:off x="8623883" y="3967993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TCP</a:t>
            </a:r>
            <a:r>
              <a:rPr lang="zh-CN" altLang="en-US" dirty="0"/>
              <a:t>重传</a:t>
            </a:r>
          </a:p>
        </p:txBody>
      </p:sp>
    </p:spTree>
    <p:extLst>
      <p:ext uri="{BB962C8B-B14F-4D97-AF65-F5344CB8AC3E}">
        <p14:creationId xmlns:p14="http://schemas.microsoft.com/office/powerpoint/2010/main" val="370308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E16DFC2-4674-467F-87F3-6992946B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5" y="1482435"/>
            <a:ext cx="8857784" cy="11924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489FCA-794B-40B5-B34C-1AB1D484F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6" y="602932"/>
            <a:ext cx="9912359" cy="7753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4D920C-0F60-43DD-B394-42C24CD24D41}"/>
              </a:ext>
            </a:extLst>
          </p:cNvPr>
          <p:cNvSpPr txBox="1"/>
          <p:nvPr/>
        </p:nvSpPr>
        <p:spPr>
          <a:xfrm>
            <a:off x="3671581" y="159391"/>
            <a:ext cx="29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TCP</a:t>
            </a:r>
            <a:r>
              <a:rPr lang="zh-CN" altLang="en-US" dirty="0"/>
              <a:t>分片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8D7B5F-5035-48DD-B5C1-8A97FB42519C}"/>
              </a:ext>
            </a:extLst>
          </p:cNvPr>
          <p:cNvSpPr txBox="1"/>
          <p:nvPr/>
        </p:nvSpPr>
        <p:spPr>
          <a:xfrm>
            <a:off x="1663058" y="3762741"/>
            <a:ext cx="8021973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[TCP Spurious Retransmission]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tcp</a:t>
            </a:r>
            <a:r>
              <a:rPr lang="zh-CN" altLang="zh-CN" sz="1800" b="1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虚假重传：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指实际上并没有超时，但看起来超时了，导致虚假超时重传的原因有很多种：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kern="100" dirty="0">
                <a:solidFill>
                  <a:srgbClr val="333333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例如：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对于部分移动网络，当网络发生切换时会导致网络延时突增</a:t>
            </a:r>
            <a:endParaRPr lang="en-US" altLang="zh-CN" sz="1800" kern="100" dirty="0">
              <a:solidFill>
                <a:srgbClr val="333333"/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kern="10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[TCP dup ack XXX#X]</a:t>
            </a:r>
            <a:r>
              <a:rPr lang="zh-CN" altLang="zh-CN" sz="1800" b="1" kern="100" dirty="0">
                <a:solidFill>
                  <a:srgbClr val="4D4D4D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重复应答：</a:t>
            </a:r>
            <a:endParaRPr lang="en-US" altLang="zh-CN" sz="1800" b="1" kern="100" dirty="0">
              <a:solidFill>
                <a:srgbClr val="4D4D4D"/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kern="10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[TCP Previous segment not captured]</a:t>
            </a:r>
            <a:r>
              <a:rPr lang="zh-CN" altLang="en-US" sz="1800" b="1" kern="10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：前置分组未到达</a:t>
            </a:r>
            <a:endParaRPr lang="en-US" altLang="zh-CN" sz="1800" b="1" kern="100" dirty="0">
              <a:solidFill>
                <a:srgbClr val="4D4D4D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kern="10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TCP</a:t>
            </a:r>
            <a:r>
              <a:rPr lang="zh-CN" altLang="zh-CN" sz="1800" b="1" kern="100" dirty="0">
                <a:solidFill>
                  <a:srgbClr val="4D4D4D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快速重传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85CECA6-00BC-49C9-9B7B-76427DF6C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3445" y="2799605"/>
            <a:ext cx="9601200" cy="1652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931C45-0A14-46B9-909F-D0A908721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45" y="3211708"/>
            <a:ext cx="9137527" cy="1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5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08AC8-B5A4-42CD-9194-422CC97F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zh-CN" sz="4000" dirty="0">
                <a:solidFill>
                  <a:srgbClr val="000000"/>
                </a:solidFill>
                <a:effectLst/>
                <a:latin typeface="+mj-ea"/>
                <a:cs typeface="宋体" panose="02010600030101010101" pitchFamily="2" charset="-122"/>
              </a:rPr>
              <a:t>通过</a:t>
            </a:r>
            <a:r>
              <a:rPr lang="en-US" altLang="zh-CN" sz="4000" dirty="0">
                <a:solidFill>
                  <a:srgbClr val="000000"/>
                </a:solidFill>
                <a:effectLst/>
                <a:latin typeface="+mj-ea"/>
                <a:cs typeface="宋体" panose="02010600030101010101" pitchFamily="2" charset="-122"/>
              </a:rPr>
              <a:t>get</a:t>
            </a:r>
            <a:r>
              <a:rPr lang="zh-CN" altLang="zh-CN" sz="4000" dirty="0">
                <a:solidFill>
                  <a:srgbClr val="000000"/>
                </a:solidFill>
                <a:effectLst/>
                <a:latin typeface="+mj-ea"/>
                <a:cs typeface="宋体" panose="02010600030101010101" pitchFamily="2" charset="-122"/>
              </a:rPr>
              <a:t>方式请求</a:t>
            </a:r>
            <a:r>
              <a:rPr lang="en-US" altLang="zh-CN" sz="4000" dirty="0" err="1">
                <a:solidFill>
                  <a:srgbClr val="000000"/>
                </a:solidFill>
                <a:effectLst/>
                <a:latin typeface="+mj-ea"/>
                <a:cs typeface="宋体" panose="02010600030101010101" pitchFamily="2" charset="-122"/>
              </a:rPr>
              <a:t>js</a:t>
            </a:r>
            <a:r>
              <a:rPr lang="zh-CN" altLang="zh-CN" sz="4000" dirty="0">
                <a:solidFill>
                  <a:srgbClr val="000000"/>
                </a:solidFill>
                <a:effectLst/>
                <a:latin typeface="+mj-ea"/>
                <a:cs typeface="宋体" panose="02010600030101010101" pitchFamily="2" charset="-122"/>
              </a:rPr>
              <a:t>和</a:t>
            </a:r>
            <a:r>
              <a:rPr lang="en-US" altLang="zh-CN" sz="4000" dirty="0" err="1">
                <a:solidFill>
                  <a:srgbClr val="000000"/>
                </a:solidFill>
                <a:effectLst/>
                <a:latin typeface="+mj-ea"/>
                <a:cs typeface="宋体" panose="02010600030101010101" pitchFamily="2" charset="-122"/>
              </a:rPr>
              <a:t>css</a:t>
            </a:r>
            <a:r>
              <a:rPr lang="zh-CN" altLang="zh-CN" sz="4000" dirty="0">
                <a:solidFill>
                  <a:srgbClr val="000000"/>
                </a:solidFill>
                <a:effectLst/>
                <a:latin typeface="+mj-ea"/>
                <a:cs typeface="宋体" panose="02010600030101010101" pitchFamily="2" charset="-122"/>
              </a:rPr>
              <a:t>等静态页面文件</a:t>
            </a:r>
            <a:endParaRPr lang="zh-CN" altLang="en-US" sz="4000" dirty="0">
              <a:latin typeface="+mj-ea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0F5804F-5BD7-40BE-92FE-59BB012D4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99" y="2286000"/>
            <a:ext cx="796420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6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8485C2-946E-4418-AE02-5C7FC9D1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76" y="1023136"/>
            <a:ext cx="11338464" cy="58755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D9053C-5228-4B59-A543-8F278BD1B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2639" y="1832994"/>
            <a:ext cx="10046721" cy="50074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8EC2852-C7FE-436B-AE0B-35A02C2C1958}"/>
              </a:ext>
            </a:extLst>
          </p:cNvPr>
          <p:cNvSpPr txBox="1"/>
          <p:nvPr/>
        </p:nvSpPr>
        <p:spPr>
          <a:xfrm>
            <a:off x="1669409" y="167780"/>
            <a:ext cx="893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登录时的</a:t>
            </a:r>
            <a:r>
              <a:rPr lang="en-US" altLang="zh-CN" sz="3600" dirty="0"/>
              <a:t>http</a:t>
            </a:r>
            <a:r>
              <a:rPr lang="zh-CN" altLang="en-US" sz="3600" dirty="0"/>
              <a:t>交互</a:t>
            </a:r>
          </a:p>
        </p:txBody>
      </p:sp>
    </p:spTree>
    <p:extLst>
      <p:ext uri="{BB962C8B-B14F-4D97-AF65-F5344CB8AC3E}">
        <p14:creationId xmlns:p14="http://schemas.microsoft.com/office/powerpoint/2010/main" val="3819123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26C06FA-60C4-4582-BB71-8B69D4100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988" y="105148"/>
            <a:ext cx="6042317" cy="6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1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B2A911-ABA4-4847-87C4-9E724189E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23" y="1153488"/>
            <a:ext cx="10345359" cy="212154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C8AC3B1-F5E6-4460-8C3C-148F99608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523" y="1774269"/>
            <a:ext cx="11414701" cy="44755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17AC50-C309-4692-8016-9105015ED1BA}"/>
              </a:ext>
            </a:extLst>
          </p:cNvPr>
          <p:cNvSpPr txBox="1"/>
          <p:nvPr/>
        </p:nvSpPr>
        <p:spPr>
          <a:xfrm>
            <a:off x="1918282" y="220435"/>
            <a:ext cx="835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访问聊天接口的</a:t>
            </a:r>
            <a:r>
              <a:rPr lang="en-US" altLang="zh-CN" sz="3600" dirty="0"/>
              <a:t>http</a:t>
            </a:r>
            <a:r>
              <a:rPr lang="zh-CN" altLang="en-US" sz="3600" dirty="0"/>
              <a:t>交互</a:t>
            </a:r>
          </a:p>
        </p:txBody>
      </p:sp>
    </p:spTree>
    <p:extLst>
      <p:ext uri="{BB962C8B-B14F-4D97-AF65-F5344CB8AC3E}">
        <p14:creationId xmlns:p14="http://schemas.microsoft.com/office/powerpoint/2010/main" val="2510459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3B378C-8772-458F-A749-B394BC8E8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80" y="1123642"/>
            <a:ext cx="11055014" cy="386377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A74F4DC-494D-420D-82A2-429F21D7B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0580" y="2330697"/>
            <a:ext cx="11284420" cy="365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07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BD03E-5377-4EBB-B169-61C34FDF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 err="1"/>
              <a:t>Websocket</a:t>
            </a:r>
            <a:endParaRPr lang="zh-CN" altLang="en-US" sz="5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A884FC-525D-4070-9049-7B26E019F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WebSocket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是一种在单个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2"/>
              </a:rPr>
              <a:t>TCP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连接上进行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全双工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通信的协议。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WebSocket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通信协议于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2011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年被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IETF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定为标准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RFC 6455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，并由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RFC7936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补充规范。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WebSocket API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也被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5"/>
              </a:rPr>
              <a:t>W3C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定为标准。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WebSocket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使得客户端和服务器之间的数据交换变得更加简单，允许服务端主动向客户端推送数据。在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WebSocket API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中，浏览器和服务器只需要完成一次握手，两者之间就直接可以创建持久性的连接，并进行双向数据传输。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26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F4CE5-7BBA-44D2-8834-2A4C6F4B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9457BB-3F0D-4987-BA09-918F0C46C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共同完成了大部分功能的前端和后端代码的开发</a:t>
            </a:r>
            <a:endParaRPr lang="en-US" altLang="zh-CN" sz="3200" dirty="0"/>
          </a:p>
          <a:p>
            <a:r>
              <a:rPr lang="zh-CN" altLang="en-US" sz="3200" dirty="0"/>
              <a:t>刘嘉豪：负责</a:t>
            </a:r>
            <a:r>
              <a:rPr lang="en-US" altLang="zh-CN" sz="3200" dirty="0" err="1"/>
              <a:t>websocket</a:t>
            </a:r>
            <a:r>
              <a:rPr lang="zh-CN" altLang="en-US" sz="3200" dirty="0"/>
              <a:t>和</a:t>
            </a:r>
            <a:r>
              <a:rPr lang="en-US" altLang="zh-CN" sz="3200" dirty="0" err="1"/>
              <a:t>webRTC</a:t>
            </a:r>
            <a:r>
              <a:rPr lang="zh-CN" altLang="en-US" sz="3200" dirty="0"/>
              <a:t>的大部分代码实现</a:t>
            </a:r>
            <a:endParaRPr lang="en-US" altLang="zh-CN" sz="3200" dirty="0"/>
          </a:p>
          <a:p>
            <a:r>
              <a:rPr lang="zh-CN" altLang="en-US" sz="3200" dirty="0"/>
              <a:t>吴奇隆</a:t>
            </a:r>
            <a:r>
              <a:rPr lang="en-US" altLang="zh-CN" sz="3200" dirty="0"/>
              <a:t>:    </a:t>
            </a:r>
            <a:r>
              <a:rPr lang="zh-CN" altLang="en-US" sz="3200" dirty="0"/>
              <a:t>负责聊天功能的部分接口</a:t>
            </a:r>
            <a:r>
              <a:rPr lang="en-US" altLang="zh-CN" sz="3200" dirty="0"/>
              <a:t>,IIS</a:t>
            </a:r>
            <a:r>
              <a:rPr lang="zh-CN" altLang="en-US" sz="3200" dirty="0"/>
              <a:t>服务器部署以及抓包分析和</a:t>
            </a:r>
            <a:r>
              <a:rPr lang="en-US" altLang="zh-CN" sz="3200" dirty="0"/>
              <a:t>PPT</a:t>
            </a:r>
            <a:r>
              <a:rPr lang="zh-CN" altLang="en-US" sz="3200" dirty="0"/>
              <a:t>的制作</a:t>
            </a:r>
          </a:p>
        </p:txBody>
      </p:sp>
    </p:spTree>
    <p:extLst>
      <p:ext uri="{BB962C8B-B14F-4D97-AF65-F5344CB8AC3E}">
        <p14:creationId xmlns:p14="http://schemas.microsoft.com/office/powerpoint/2010/main" val="105500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9E68E-2E50-4590-9FED-7D9D5AA5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 </a:t>
            </a:r>
            <a:r>
              <a:rPr lang="en-US" altLang="zh-CN" dirty="0" err="1"/>
              <a:t>Websocket</a:t>
            </a:r>
            <a:r>
              <a:rPr lang="zh-CN" altLang="en-US" dirty="0"/>
              <a:t>和</a:t>
            </a:r>
            <a:r>
              <a:rPr lang="en-US" altLang="zh-CN" dirty="0"/>
              <a:t>Http</a:t>
            </a:r>
            <a:r>
              <a:rPr lang="zh-CN" altLang="en-US" dirty="0"/>
              <a:t>的对比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89232E-40BB-48A8-927D-E572EC060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749" y="1428750"/>
            <a:ext cx="5100502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FA163B-19F0-4DB1-8EB8-808A1C13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150" y="5219700"/>
            <a:ext cx="7870824" cy="154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3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DBE23-7A3F-497F-877D-F3B10DDA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</a:t>
            </a:r>
            <a:r>
              <a:rPr lang="en-US" altLang="zh-CN" dirty="0" err="1"/>
              <a:t>Websocket</a:t>
            </a:r>
            <a:r>
              <a:rPr lang="zh-CN" altLang="en-US" dirty="0"/>
              <a:t>的抓包分析</a:t>
            </a:r>
          </a:p>
        </p:txBody>
      </p:sp>
      <p:pic>
        <p:nvPicPr>
          <p:cNvPr id="4" name="内容占位符 3" descr="文本&#10;&#10;描述已自动生成">
            <a:extLst>
              <a:ext uri="{FF2B5EF4-FFF2-40B4-BE49-F238E27FC236}">
                <a16:creationId xmlns:a16="http://schemas.microsoft.com/office/drawing/2014/main" id="{E7EA4748-5CA1-4221-B7D9-F5A6BA6A9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377440"/>
            <a:ext cx="7717930" cy="43413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091F12-64F5-4C49-84E7-5DA27C4D72DB}"/>
              </a:ext>
            </a:extLst>
          </p:cNvPr>
          <p:cNvSpPr txBox="1"/>
          <p:nvPr/>
        </p:nvSpPr>
        <p:spPr>
          <a:xfrm>
            <a:off x="2184400" y="1628239"/>
            <a:ext cx="8368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下面分别是发送消息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图片和用户断开连接的抓包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各占两个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客户端发给服务端带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MASK=True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然后服务端再发送给客户端一个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585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DBE23-7A3F-497F-877D-F3B10DDA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</a:t>
            </a:r>
            <a:r>
              <a:rPr lang="en-US" altLang="zh-CN" dirty="0" err="1"/>
              <a:t>Websocket</a:t>
            </a:r>
            <a:r>
              <a:rPr lang="zh-CN" altLang="en-US" dirty="0"/>
              <a:t>的抓包分析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F051D6-85A0-4A00-A201-20D180CE2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480" y="1798320"/>
            <a:ext cx="9601200" cy="3901440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br>
              <a:rPr lang="en-US" altLang="zh-CN" dirty="0"/>
            </a:br>
            <a:endParaRPr lang="en-US" altLang="zh-CN" dirty="0"/>
          </a:p>
          <a:p>
            <a:pPr algn="just"/>
            <a:r>
              <a:rPr lang="en-US" altLang="zh-CN" dirty="0"/>
              <a:t>FIN</a:t>
            </a:r>
            <a:r>
              <a:rPr lang="zh-CN" altLang="zh-CN" dirty="0"/>
              <a:t>：标识是否为此消息的最后一个数据包，占</a:t>
            </a:r>
            <a:r>
              <a:rPr lang="en-US" altLang="zh-CN" dirty="0"/>
              <a:t> 1 bit</a:t>
            </a:r>
            <a:endParaRPr lang="zh-CN" altLang="zh-CN" dirty="0"/>
          </a:p>
          <a:p>
            <a:pPr algn="just"/>
            <a:r>
              <a:rPr lang="en-US" altLang="zh-CN" dirty="0"/>
              <a:t>RSV1, RSV2, RSV3: </a:t>
            </a:r>
            <a:r>
              <a:rPr lang="zh-CN" altLang="zh-CN" dirty="0"/>
              <a:t>用于扩展协议，一般为</a:t>
            </a:r>
            <a:r>
              <a:rPr lang="en-US" altLang="zh-CN" dirty="0"/>
              <a:t>0</a:t>
            </a:r>
            <a:r>
              <a:rPr lang="zh-CN" altLang="zh-CN" dirty="0"/>
              <a:t>，各占</a:t>
            </a:r>
            <a:r>
              <a:rPr lang="en-US" altLang="zh-CN" dirty="0"/>
              <a:t>1bit</a:t>
            </a:r>
            <a:endParaRPr lang="zh-CN" altLang="zh-CN" dirty="0"/>
          </a:p>
          <a:p>
            <a:pPr algn="just"/>
            <a:r>
              <a:rPr lang="en-US" altLang="zh-CN" dirty="0"/>
              <a:t>Opcode</a:t>
            </a:r>
            <a:r>
              <a:rPr lang="zh-CN" altLang="zh-CN" dirty="0"/>
              <a:t>：数据包类型（</a:t>
            </a:r>
            <a:r>
              <a:rPr lang="en-US" altLang="zh-CN" dirty="0"/>
              <a:t>frame type</a:t>
            </a:r>
            <a:r>
              <a:rPr lang="zh-CN" altLang="zh-CN" dirty="0"/>
              <a:t>），占</a:t>
            </a:r>
            <a:r>
              <a:rPr lang="en-US" altLang="zh-CN" dirty="0"/>
              <a:t>4bits</a:t>
            </a:r>
            <a:endParaRPr lang="zh-CN" altLang="zh-CN" dirty="0"/>
          </a:p>
          <a:p>
            <a:pPr algn="just"/>
            <a:r>
              <a:rPr lang="en-US" altLang="zh-CN" dirty="0"/>
              <a:t>MASK</a:t>
            </a:r>
            <a:r>
              <a:rPr lang="zh-CN" altLang="zh-CN" dirty="0"/>
              <a:t>：占</a:t>
            </a:r>
            <a:r>
              <a:rPr lang="en-US" altLang="zh-CN" dirty="0"/>
              <a:t>1bits</a:t>
            </a:r>
            <a:r>
              <a:rPr lang="zh-CN" altLang="zh-CN" dirty="0"/>
              <a:t>，用于标识</a:t>
            </a:r>
            <a:r>
              <a:rPr lang="en-US" altLang="zh-CN" dirty="0" err="1"/>
              <a:t>PayloadData</a:t>
            </a:r>
            <a:r>
              <a:rPr lang="zh-CN" altLang="zh-CN" dirty="0"/>
              <a:t>是否经过掩码处理。</a:t>
            </a:r>
          </a:p>
          <a:p>
            <a:pPr algn="just"/>
            <a:r>
              <a:rPr lang="en-US" altLang="zh-CN" dirty="0"/>
              <a:t>Payload length</a:t>
            </a:r>
            <a:r>
              <a:rPr lang="zh-CN" altLang="zh-CN" dirty="0"/>
              <a:t>：</a:t>
            </a:r>
            <a:r>
              <a:rPr lang="en-US" altLang="zh-CN" dirty="0"/>
              <a:t>Payload data</a:t>
            </a:r>
            <a:r>
              <a:rPr lang="zh-CN" altLang="zh-CN" dirty="0"/>
              <a:t>的长度。</a:t>
            </a:r>
          </a:p>
          <a:p>
            <a:pPr fontAlgn="base" latinLnBrk="1">
              <a:spcBef>
                <a:spcPts val="750"/>
              </a:spcBef>
            </a:pPr>
            <a:r>
              <a:rPr lang="en-US" altLang="zh-CN" dirty="0"/>
              <a:t>1</a:t>
            </a:r>
            <a:r>
              <a:rPr lang="zh-CN" altLang="zh-CN" dirty="0"/>
              <a:t>、如果其值在</a:t>
            </a:r>
            <a:r>
              <a:rPr lang="en-US" altLang="zh-CN" dirty="0"/>
              <a:t>0-125</a:t>
            </a:r>
            <a:r>
              <a:rPr lang="zh-CN" altLang="zh-CN" dirty="0"/>
              <a:t>，则是</a:t>
            </a:r>
            <a:r>
              <a:rPr lang="en-US" altLang="zh-CN" dirty="0"/>
              <a:t>payload</a:t>
            </a:r>
            <a:r>
              <a:rPr lang="zh-CN" altLang="zh-CN" dirty="0"/>
              <a:t>的真实长度。</a:t>
            </a:r>
          </a:p>
          <a:p>
            <a:pPr fontAlgn="base" latinLnBrk="1">
              <a:spcBef>
                <a:spcPts val="750"/>
              </a:spcBef>
            </a:pPr>
            <a:r>
              <a:rPr lang="en-US" altLang="zh-CN" dirty="0"/>
              <a:t>2</a:t>
            </a:r>
            <a:r>
              <a:rPr lang="zh-CN" altLang="zh-CN" dirty="0"/>
              <a:t>、如果值是</a:t>
            </a:r>
            <a:r>
              <a:rPr lang="en-US" altLang="zh-CN" dirty="0"/>
              <a:t>126</a:t>
            </a:r>
            <a:r>
              <a:rPr lang="zh-CN" altLang="zh-CN" dirty="0"/>
              <a:t>，则后面</a:t>
            </a:r>
            <a:r>
              <a:rPr lang="en-US" altLang="zh-CN" dirty="0"/>
              <a:t>2</a:t>
            </a:r>
            <a:r>
              <a:rPr lang="zh-CN" altLang="zh-CN" dirty="0"/>
              <a:t>个字节形成的</a:t>
            </a:r>
            <a:r>
              <a:rPr lang="en-US" altLang="zh-CN" dirty="0"/>
              <a:t>16bits</a:t>
            </a:r>
            <a:r>
              <a:rPr lang="zh-CN" altLang="zh-CN" dirty="0"/>
              <a:t>无符号整型数的值是</a:t>
            </a:r>
            <a:r>
              <a:rPr lang="en-US" altLang="zh-CN" dirty="0"/>
              <a:t>payload</a:t>
            </a:r>
            <a:r>
              <a:rPr lang="zh-CN" altLang="zh-CN" dirty="0"/>
              <a:t>的真实长度。</a:t>
            </a:r>
          </a:p>
          <a:p>
            <a:pPr fontAlgn="base" latinLnBrk="1">
              <a:spcBef>
                <a:spcPts val="750"/>
              </a:spcBef>
            </a:pPr>
            <a:r>
              <a:rPr lang="en-US" altLang="zh-CN" dirty="0"/>
              <a:t>3</a:t>
            </a:r>
            <a:r>
              <a:rPr lang="zh-CN" altLang="zh-CN" dirty="0"/>
              <a:t>、如果值是</a:t>
            </a:r>
            <a:r>
              <a:rPr lang="en-US" altLang="zh-CN" dirty="0"/>
              <a:t>127</a:t>
            </a:r>
            <a:r>
              <a:rPr lang="zh-CN" altLang="zh-CN" dirty="0"/>
              <a:t>，则后面</a:t>
            </a:r>
            <a:r>
              <a:rPr lang="en-US" altLang="zh-CN" dirty="0"/>
              <a:t>8</a:t>
            </a:r>
            <a:r>
              <a:rPr lang="zh-CN" altLang="zh-CN" dirty="0"/>
              <a:t>个字节形成的</a:t>
            </a:r>
            <a:r>
              <a:rPr lang="en-US" altLang="zh-CN" dirty="0"/>
              <a:t>64bits</a:t>
            </a:r>
            <a:r>
              <a:rPr lang="zh-CN" altLang="zh-CN" dirty="0"/>
              <a:t>无符号整型数的值是</a:t>
            </a:r>
            <a:r>
              <a:rPr lang="en-US" altLang="zh-CN" dirty="0"/>
              <a:t>payload</a:t>
            </a:r>
            <a:r>
              <a:rPr lang="zh-CN" altLang="zh-CN" dirty="0"/>
              <a:t>的真实长度。</a:t>
            </a:r>
            <a:endParaRPr lang="en-US" altLang="zh-CN" dirty="0"/>
          </a:p>
          <a:p>
            <a:pPr fontAlgn="base" latinLnBrk="1">
              <a:spcBef>
                <a:spcPts val="750"/>
              </a:spcBef>
            </a:pPr>
            <a:r>
              <a:rPr lang="en-US" altLang="zh-CN" dirty="0"/>
              <a:t>Payload</a:t>
            </a:r>
            <a:r>
              <a:rPr lang="zh-CN" altLang="en-US" dirty="0"/>
              <a:t>：真实的数据</a:t>
            </a:r>
            <a:endParaRPr lang="en-US" altLang="zh-CN" dirty="0"/>
          </a:p>
          <a:p>
            <a:pPr fontAlgn="base" latinLnBrk="1">
              <a:spcBef>
                <a:spcPts val="750"/>
              </a:spcBef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809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E0D9-B9AF-48CF-8E3B-921027ED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 err="1"/>
              <a:t>WebRtc</a:t>
            </a:r>
            <a:endParaRPr lang="zh-CN" altLang="en-US" sz="5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F2229F-CEE0-49BA-9E19-4ADCA664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16160" cy="3886200"/>
          </a:xfrm>
        </p:spPr>
        <p:txBody>
          <a:bodyPr/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WebRTC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，名称源自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网页即时通信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（英语：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Web Real-Time Communication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）的缩写，是一个支持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2"/>
              </a:rPr>
              <a:t>网页浏览器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进行实时语音对话或视频对话的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API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r>
              <a:rPr lang="zh-CN" altLang="en-US" dirty="0"/>
              <a:t>浏览器本身不支持点对点建立信道进行通信，需通过服务器进行中转。因此浏览器之间一次通信需通过两段信道，通信效率同时受制于两段信道宽度，因此并不适合数据流的传输。</a:t>
            </a:r>
            <a:br>
              <a:rPr lang="zh-CN" altLang="en-US" dirty="0"/>
            </a:br>
            <a:r>
              <a:rPr lang="en-US" altLang="zh-CN" dirty="0"/>
              <a:t>WebRTC</a:t>
            </a:r>
            <a:r>
              <a:rPr lang="zh-CN" altLang="en-US" dirty="0"/>
              <a:t>是浏览器实时通信</a:t>
            </a:r>
            <a:r>
              <a:rPr lang="en-US" altLang="zh-CN" dirty="0"/>
              <a:t>RTC</a:t>
            </a:r>
            <a:r>
              <a:rPr lang="zh-CN" altLang="en-US" dirty="0"/>
              <a:t>的提供</a:t>
            </a:r>
            <a:r>
              <a:rPr lang="en-US" altLang="zh-CN" dirty="0"/>
              <a:t>JS</a:t>
            </a:r>
            <a:r>
              <a:rPr lang="zh-CN" altLang="en-US" dirty="0"/>
              <a:t>接口，</a:t>
            </a:r>
            <a:r>
              <a:rPr lang="en-US" altLang="zh-CN" dirty="0"/>
              <a:t>JS</a:t>
            </a:r>
            <a:r>
              <a:rPr lang="zh-CN" altLang="en-US" dirty="0"/>
              <a:t>接口通过信令建立浏览器点对点</a:t>
            </a:r>
            <a:r>
              <a:rPr lang="en-US" altLang="zh-CN" dirty="0"/>
              <a:t>(peer-to-peer,P2P)</a:t>
            </a:r>
            <a:r>
              <a:rPr lang="zh-CN" altLang="en-US" dirty="0"/>
              <a:t>的信道，信道可发送任何数据并无需经过服务器。</a:t>
            </a:r>
          </a:p>
        </p:txBody>
      </p:sp>
    </p:spTree>
    <p:extLst>
      <p:ext uri="{BB962C8B-B14F-4D97-AF65-F5344CB8AC3E}">
        <p14:creationId xmlns:p14="http://schemas.microsoft.com/office/powerpoint/2010/main" val="1285866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E0D9-B9AF-48CF-8E3B-921027ED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 err="1"/>
              <a:t>WebRtc</a:t>
            </a:r>
            <a:r>
              <a:rPr lang="zh-CN" altLang="en-US" sz="5400" dirty="0"/>
              <a:t>建立</a:t>
            </a:r>
            <a:r>
              <a:rPr lang="en-US" altLang="zh-CN" sz="5400" dirty="0"/>
              <a:t>P2P</a:t>
            </a:r>
            <a:r>
              <a:rPr lang="zh-CN" altLang="en-US" sz="5400" dirty="0"/>
              <a:t>连接的流程图</a:t>
            </a:r>
          </a:p>
        </p:txBody>
      </p:sp>
      <p:pic>
        <p:nvPicPr>
          <p:cNvPr id="4" name="内容占位符 3" descr="图示&#10;&#10;描述已自动生成">
            <a:extLst>
              <a:ext uri="{FF2B5EF4-FFF2-40B4-BE49-F238E27FC236}">
                <a16:creationId xmlns:a16="http://schemas.microsoft.com/office/drawing/2014/main" id="{1D45E444-4BB7-4ACF-BDE9-6B2FBF2B5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45920"/>
            <a:ext cx="6929121" cy="263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0FD95598-65AA-4699-88C6-3BA032C9E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686301"/>
            <a:ext cx="10292080" cy="15885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7A556D-AF24-4274-BEB6-3AB094D0DF4E}"/>
              </a:ext>
            </a:extLst>
          </p:cNvPr>
          <p:cNvSpPr txBox="1"/>
          <p:nvPr/>
        </p:nvSpPr>
        <p:spPr>
          <a:xfrm>
            <a:off x="8493760" y="1839535"/>
            <a:ext cx="3169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简单来说就是用</a:t>
            </a:r>
            <a:r>
              <a:rPr lang="en-US" altLang="zh-CN" sz="2000" dirty="0"/>
              <a:t>STUN</a:t>
            </a:r>
            <a:r>
              <a:rPr lang="zh-CN" altLang="en-US" sz="2000" dirty="0"/>
              <a:t>服务器来获取外网地址</a:t>
            </a:r>
            <a:r>
              <a:rPr lang="en-US" altLang="zh-CN" sz="2000" dirty="0"/>
              <a:t>,</a:t>
            </a:r>
            <a:r>
              <a:rPr lang="zh-CN" altLang="en-US" sz="2000" dirty="0"/>
              <a:t>用信令服务器来进行数据中转</a:t>
            </a:r>
          </a:p>
        </p:txBody>
      </p:sp>
    </p:spTree>
    <p:extLst>
      <p:ext uri="{BB962C8B-B14F-4D97-AF65-F5344CB8AC3E}">
        <p14:creationId xmlns:p14="http://schemas.microsoft.com/office/powerpoint/2010/main" val="1792668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E0D9-B9AF-48CF-8E3B-921027ED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sz="5400" dirty="0" err="1"/>
              <a:t>WebRtc</a:t>
            </a:r>
            <a:r>
              <a:rPr lang="zh-CN" altLang="en-US" sz="5400" dirty="0"/>
              <a:t>建立</a:t>
            </a:r>
            <a:r>
              <a:rPr lang="en-US" altLang="zh-CN" sz="5400" dirty="0"/>
              <a:t>P2P</a:t>
            </a:r>
            <a:r>
              <a:rPr lang="zh-CN" altLang="en-US" sz="5400" dirty="0"/>
              <a:t>连接的详细过程</a:t>
            </a:r>
          </a:p>
        </p:txBody>
      </p:sp>
      <p:pic>
        <p:nvPicPr>
          <p:cNvPr id="4" name="内容占位符 3" descr="图示&#10;&#10;描述已自动生成">
            <a:extLst>
              <a:ext uri="{FF2B5EF4-FFF2-40B4-BE49-F238E27FC236}">
                <a16:creationId xmlns:a16="http://schemas.microsoft.com/office/drawing/2014/main" id="{EDBFDC52-8058-4960-AC1F-48C70729A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11" y="1671802"/>
            <a:ext cx="5167829" cy="45003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5C7DA4-F565-40ED-A884-38705F94CD78}"/>
              </a:ext>
            </a:extLst>
          </p:cNvPr>
          <p:cNvSpPr txBox="1"/>
          <p:nvPr/>
        </p:nvSpPr>
        <p:spPr>
          <a:xfrm>
            <a:off x="6688891" y="1632794"/>
            <a:ext cx="55031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下面是客户端之间实现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p2p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连接的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主动连接方创建和发送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offer(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也就是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sessionDescription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RTCPeerConnection.setLocalDescription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方法将本地的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localDescription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设置为刚才创建的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sessionDescription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answer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方接收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offer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answer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方接收发送方的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sessionDescription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并且用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setRemoteDescription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方法设置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RTCPeerConnection.createAnswer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方法产生自己的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sessionDescription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接收方创建本地的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sessionDescription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sessionDescription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给发送方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此时数据的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answer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各自向对方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icecandidate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并调用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addIceCandidate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来建立连接</a:t>
            </a:r>
          </a:p>
          <a:p>
            <a:pPr algn="just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9. 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其中一方发送完全部的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icecandidat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并用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addIceCandidate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来建立连接</a:t>
            </a:r>
          </a:p>
        </p:txBody>
      </p:sp>
    </p:spTree>
    <p:extLst>
      <p:ext uri="{BB962C8B-B14F-4D97-AF65-F5344CB8AC3E}">
        <p14:creationId xmlns:p14="http://schemas.microsoft.com/office/powerpoint/2010/main" val="940205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E0D9-B9AF-48CF-8E3B-921027ED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040" y="60452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dirty="0"/>
              <a:t>STUN</a:t>
            </a:r>
            <a:r>
              <a:rPr lang="zh-CN" altLang="en-US" sz="5400" dirty="0"/>
              <a:t>协议和</a:t>
            </a:r>
            <a:r>
              <a:rPr lang="en-US" altLang="zh-CN" sz="5400" dirty="0"/>
              <a:t>DTLS</a:t>
            </a:r>
            <a:r>
              <a:rPr lang="zh-CN" altLang="en-US" sz="5400" dirty="0"/>
              <a:t>协议介绍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1B417FA-42BE-41DD-A95C-D3AE82D4A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STUN</a:t>
            </a:r>
            <a:r>
              <a:rPr lang="zh-CN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协议：简单来说就是明确自己的外网地址的。它允许位于</a:t>
            </a:r>
            <a:r>
              <a:rPr lang="en-US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NAT</a:t>
            </a:r>
            <a:r>
              <a:rPr lang="zh-CN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（或多重</a:t>
            </a:r>
            <a:r>
              <a:rPr lang="en-US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NAT</a:t>
            </a:r>
            <a:r>
              <a:rPr lang="zh-CN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）后的客户</a:t>
            </a:r>
            <a:r>
              <a:rPr lang="zh-CN" altLang="zh-CN" sz="180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端找出自己的公网地址，查出自己位于哪种类型的</a:t>
            </a:r>
            <a:r>
              <a:rPr lang="en-US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NAT</a:t>
            </a:r>
            <a:r>
              <a:rPr lang="zh-CN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之后以及</a:t>
            </a:r>
            <a:r>
              <a:rPr lang="en-US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NAT</a:t>
            </a:r>
            <a:r>
              <a:rPr lang="zh-CN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为某一个本地端口所绑定的</a:t>
            </a:r>
            <a:r>
              <a:rPr lang="en-US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Internet</a:t>
            </a:r>
            <a:r>
              <a:rPr lang="zh-CN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端端口。这些信息被用来在两个同时处于</a:t>
            </a:r>
            <a:r>
              <a:rPr lang="en-US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NAT</a:t>
            </a:r>
            <a:r>
              <a:rPr lang="zh-CN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路由器之后的主机之间建立</a:t>
            </a:r>
            <a:r>
              <a:rPr lang="en-US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UDP</a:t>
            </a:r>
            <a:r>
              <a:rPr lang="zh-CN" altLang="zh-CN" sz="18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通信。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DTLS:(Datagram Transport Layer Security)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即数据包传输层安全性协议。</a:t>
            </a:r>
            <a:r>
              <a:rPr lang="en-US" altLang="zh-CN" sz="1800" u="sng" dirty="0">
                <a:solidFill>
                  <a:srgbClr val="136EC2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  <a:hlinkClick r:id="rId2"/>
              </a:rPr>
              <a:t>TLS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不能用来保证</a:t>
            </a:r>
            <a:r>
              <a:rPr lang="en-US" altLang="zh-CN" sz="1800" u="sng" dirty="0">
                <a:solidFill>
                  <a:srgbClr val="136EC2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  <a:hlinkClick r:id="rId3"/>
              </a:rPr>
              <a:t>UDP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上传输的数据的安全，因此</a:t>
            </a:r>
            <a:r>
              <a:rPr lang="en-US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Datagram TLS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试图在现存的</a:t>
            </a:r>
            <a:r>
              <a:rPr lang="en-US" altLang="zh-CN" sz="1800" u="sng" dirty="0" err="1">
                <a:solidFill>
                  <a:srgbClr val="136EC2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  <a:hlinkClick r:id="rId4"/>
              </a:rPr>
              <a:t>TLS</a:t>
            </a:r>
            <a:r>
              <a:rPr lang="en-US" altLang="zh-CN" sz="1800" u="sng" dirty="0" err="1">
                <a:solidFill>
                  <a:srgbClr val="136EC2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  <a:hlinkClick r:id="rId4"/>
              </a:rPr>
              <a:t>协议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架构上提出扩展，使之支持</a:t>
            </a:r>
            <a:r>
              <a:rPr lang="en-US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UDP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，即成为</a:t>
            </a:r>
            <a:r>
              <a:rPr lang="en-US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TLS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的一个支持数据包传输的版本。</a:t>
            </a:r>
            <a:r>
              <a:rPr lang="en-US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DTLS 1.0 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基于</a:t>
            </a:r>
            <a:r>
              <a:rPr lang="en-US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TLS 1.1, DTLS 1.2 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基于</a:t>
            </a:r>
            <a:r>
              <a:rPr lang="en-US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TLS 1.2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3819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E0D9-B9AF-48CF-8E3B-921027ED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 err="1"/>
              <a:t>WebRtc</a:t>
            </a:r>
            <a:r>
              <a:rPr lang="zh-CN" altLang="en-US" sz="5400" dirty="0"/>
              <a:t>抓包分析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F2229F-CEE0-49BA-9E19-4ADCA664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16160" cy="3886200"/>
          </a:xfrm>
        </p:spPr>
        <p:txBody>
          <a:bodyPr/>
          <a:lstStyle/>
          <a:p>
            <a:r>
              <a:rPr lang="zh-CN" altLang="en-US" dirty="0"/>
              <a:t>注：下面的抓到的包都只是利用</a:t>
            </a:r>
            <a:r>
              <a:rPr lang="en-US" altLang="zh-CN" dirty="0" err="1"/>
              <a:t>websocket</a:t>
            </a:r>
            <a:r>
              <a:rPr lang="zh-CN" altLang="en-US" dirty="0"/>
              <a:t>作为信令服务器进行建立</a:t>
            </a:r>
            <a:r>
              <a:rPr lang="en-US" altLang="zh-CN" dirty="0"/>
              <a:t>P2P</a:t>
            </a:r>
            <a:r>
              <a:rPr lang="zh-CN" altLang="en-US" dirty="0"/>
              <a:t>信息传递的</a:t>
            </a:r>
            <a:endParaRPr lang="en-US" altLang="zh-CN" dirty="0"/>
          </a:p>
          <a:p>
            <a:r>
              <a:rPr lang="zh-CN" altLang="en-US" dirty="0"/>
              <a:t>首先是会抓到大量</a:t>
            </a:r>
            <a:r>
              <a:rPr lang="en-US" altLang="zh-CN" dirty="0" err="1"/>
              <a:t>websocket</a:t>
            </a:r>
            <a:r>
              <a:rPr lang="zh-CN" altLang="en-US" dirty="0"/>
              <a:t>的包</a:t>
            </a:r>
            <a:r>
              <a:rPr lang="en-US" altLang="zh-CN" dirty="0"/>
              <a:t>,</a:t>
            </a:r>
            <a:r>
              <a:rPr lang="zh-CN" altLang="en-US" dirty="0"/>
              <a:t>这是两台主机彼此在交换数据时候利用</a:t>
            </a:r>
            <a:r>
              <a:rPr lang="en-US" altLang="zh-CN" dirty="0" err="1"/>
              <a:t>websocket</a:t>
            </a:r>
            <a:r>
              <a:rPr lang="zh-CN" altLang="en-US" dirty="0"/>
              <a:t>作为进行信息传递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F76F95-6F7F-46F3-8079-01DDCDC1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180" y="3429000"/>
            <a:ext cx="7190740" cy="33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05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E0D9-B9AF-48CF-8E3B-921027ED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 err="1"/>
              <a:t>WebRtc</a:t>
            </a:r>
            <a:r>
              <a:rPr lang="zh-CN" altLang="en-US" sz="5400" dirty="0"/>
              <a:t>抓包分析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34ABCC-1CD2-433D-8ADA-153F347E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49" y="2245139"/>
            <a:ext cx="8148320" cy="40852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BE47A6-2C64-4E59-AFFA-00C32CE0E3D4}"/>
              </a:ext>
            </a:extLst>
          </p:cNvPr>
          <p:cNvSpPr txBox="1"/>
          <p:nvPr/>
        </p:nvSpPr>
        <p:spPr>
          <a:xfrm>
            <a:off x="1371600" y="1666346"/>
            <a:ext cx="3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然后是和</a:t>
            </a:r>
            <a:r>
              <a:rPr lang="en-US" altLang="zh-CN" dirty="0"/>
              <a:t>STUN</a:t>
            </a:r>
            <a:r>
              <a:rPr lang="zh-CN" altLang="en-US" dirty="0"/>
              <a:t>协议相关的包：</a:t>
            </a:r>
          </a:p>
        </p:txBody>
      </p:sp>
    </p:spTree>
    <p:extLst>
      <p:ext uri="{BB962C8B-B14F-4D97-AF65-F5344CB8AC3E}">
        <p14:creationId xmlns:p14="http://schemas.microsoft.com/office/powerpoint/2010/main" val="2648811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E0D9-B9AF-48CF-8E3B-921027ED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 err="1"/>
              <a:t>WebRtc</a:t>
            </a:r>
            <a:r>
              <a:rPr lang="zh-CN" altLang="en-US" sz="5400" dirty="0"/>
              <a:t>抓包分析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D713A77-0142-4630-B5F3-F591F04C6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636" y="2286000"/>
            <a:ext cx="7225453" cy="38862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BE47A6-2C64-4E59-AFFA-00C32CE0E3D4}"/>
              </a:ext>
            </a:extLst>
          </p:cNvPr>
          <p:cNvSpPr txBox="1"/>
          <p:nvPr/>
        </p:nvSpPr>
        <p:spPr>
          <a:xfrm>
            <a:off x="1371600" y="1666346"/>
            <a:ext cx="3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然后是和</a:t>
            </a:r>
            <a:r>
              <a:rPr lang="en-US" altLang="zh-CN" dirty="0"/>
              <a:t>DTLS</a:t>
            </a:r>
            <a:r>
              <a:rPr lang="zh-CN" altLang="en-US" dirty="0"/>
              <a:t>协议相关的包：</a:t>
            </a:r>
          </a:p>
        </p:txBody>
      </p:sp>
    </p:spTree>
    <p:extLst>
      <p:ext uri="{BB962C8B-B14F-4D97-AF65-F5344CB8AC3E}">
        <p14:creationId xmlns:p14="http://schemas.microsoft.com/office/powerpoint/2010/main" val="317751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E1DDB-3EF4-46A2-AC05-A0F455DD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89000"/>
            <a:ext cx="9794240" cy="1478280"/>
          </a:xfrm>
        </p:spPr>
        <p:txBody>
          <a:bodyPr/>
          <a:lstStyle/>
          <a:p>
            <a:r>
              <a:rPr lang="zh-CN" altLang="en-US" dirty="0"/>
              <a:t>数据库、后端框架、前端框架、服务器</a:t>
            </a:r>
          </a:p>
        </p:txBody>
      </p:sp>
      <p:graphicFrame>
        <p:nvGraphicFramePr>
          <p:cNvPr id="8" name="内容占位符 2">
            <a:extLst>
              <a:ext uri="{FF2B5EF4-FFF2-40B4-BE49-F238E27FC236}">
                <a16:creationId xmlns:a16="http://schemas.microsoft.com/office/drawing/2014/main" id="{9FEF45ED-A2B7-4BA6-9F22-B30C554AF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476649"/>
              </p:ext>
            </p:extLst>
          </p:nvPr>
        </p:nvGraphicFramePr>
        <p:xfrm>
          <a:off x="1371600" y="2260274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6152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E0D9-B9AF-48CF-8E3B-921027ED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 err="1"/>
              <a:t>WebRtc</a:t>
            </a:r>
            <a:r>
              <a:rPr lang="zh-CN" altLang="en-US" sz="5400" dirty="0"/>
              <a:t>抓包分析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C60443-A329-4B67-A385-2BAF3CF52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493883"/>
            <a:ext cx="9915525" cy="347043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BE47A6-2C64-4E59-AFFA-00C32CE0E3D4}"/>
              </a:ext>
            </a:extLst>
          </p:cNvPr>
          <p:cNvSpPr txBox="1"/>
          <p:nvPr/>
        </p:nvSpPr>
        <p:spPr>
          <a:xfrm>
            <a:off x="1371600" y="167485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两台主机建立好</a:t>
            </a:r>
            <a:r>
              <a:rPr lang="en-US" altLang="zh-CN" dirty="0"/>
              <a:t>P2P</a:t>
            </a:r>
            <a:r>
              <a:rPr lang="zh-CN" altLang="en-US" dirty="0"/>
              <a:t>连接之后</a:t>
            </a:r>
            <a:r>
              <a:rPr lang="en-US" altLang="zh-CN" dirty="0"/>
              <a:t>,</a:t>
            </a:r>
            <a:r>
              <a:rPr lang="zh-CN" altLang="en-US" dirty="0"/>
              <a:t>就开始利用</a:t>
            </a:r>
            <a:r>
              <a:rPr lang="en-US" altLang="zh-CN" dirty="0"/>
              <a:t>UDP</a:t>
            </a:r>
            <a:r>
              <a:rPr lang="zh-CN" altLang="en-US" dirty="0"/>
              <a:t>互相发送数据了</a:t>
            </a:r>
          </a:p>
        </p:txBody>
      </p:sp>
    </p:spTree>
    <p:extLst>
      <p:ext uri="{BB962C8B-B14F-4D97-AF65-F5344CB8AC3E}">
        <p14:creationId xmlns:p14="http://schemas.microsoft.com/office/powerpoint/2010/main" val="2365863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BBD10-908E-4681-9F4E-39317F10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8580"/>
            <a:ext cx="9601200" cy="1485900"/>
          </a:xfrm>
        </p:spPr>
        <p:txBody>
          <a:bodyPr/>
          <a:lstStyle/>
          <a:p>
            <a:r>
              <a:rPr lang="zh-CN" altLang="en-US" dirty="0"/>
              <a:t>系统首页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C9B12E8-2605-41EB-9654-744ABBB15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840" y="751839"/>
            <a:ext cx="108204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3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3D7B92-5F46-4F0F-82E8-51CB9011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0"/>
            <a:ext cx="9601200" cy="1485900"/>
          </a:xfrm>
        </p:spPr>
        <p:txBody>
          <a:bodyPr/>
          <a:lstStyle/>
          <a:p>
            <a:r>
              <a:rPr lang="zh-CN" altLang="en-US" dirty="0"/>
              <a:t>歌单页面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381FB8E-9FFC-4C07-9C00-223A5EDBA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" y="686752"/>
            <a:ext cx="10971107" cy="61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37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02056-42AD-46DB-A300-8BC85EDA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0"/>
            <a:ext cx="9601200" cy="1485900"/>
          </a:xfrm>
        </p:spPr>
        <p:txBody>
          <a:bodyPr/>
          <a:lstStyle/>
          <a:p>
            <a:r>
              <a:rPr lang="zh-CN" altLang="en-US" dirty="0"/>
              <a:t>歌手页面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47BD787-E695-4629-ABA8-3C37689BB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73" y="742949"/>
            <a:ext cx="10940627" cy="61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15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483B2-6F1E-407A-B862-4B2EE953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9601200" cy="1485900"/>
          </a:xfrm>
        </p:spPr>
        <p:txBody>
          <a:bodyPr/>
          <a:lstStyle/>
          <a:p>
            <a:r>
              <a:rPr lang="zh-CN" altLang="en-US" dirty="0"/>
              <a:t>登录页面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DA7BFAF-7299-4733-A7F5-9F254F62D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40" y="742951"/>
            <a:ext cx="108712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5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DE069-9450-46AF-B681-7E5F83F2C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0"/>
            <a:ext cx="9601200" cy="1485900"/>
          </a:xfrm>
        </p:spPr>
        <p:txBody>
          <a:bodyPr/>
          <a:lstStyle/>
          <a:p>
            <a:r>
              <a:rPr lang="zh-CN" altLang="en-US" dirty="0"/>
              <a:t>注册界面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714953-913B-491C-854B-C1B851C97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880" y="742950"/>
            <a:ext cx="1087119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3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52DDE-5D45-448B-A679-4412E76F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0"/>
            <a:ext cx="9601200" cy="1485900"/>
          </a:xfrm>
        </p:spPr>
        <p:txBody>
          <a:bodyPr/>
          <a:lstStyle/>
          <a:p>
            <a:r>
              <a:rPr lang="zh-CN" altLang="en-US" dirty="0"/>
              <a:t>我的音乐页面（存放收藏歌曲）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58EF39C-6DD5-4542-922C-5E89D5D29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173" y="742950"/>
            <a:ext cx="1087119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73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B3252-890E-46F7-BFC6-DC27E47C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9601200" cy="1485900"/>
          </a:xfrm>
        </p:spPr>
        <p:txBody>
          <a:bodyPr/>
          <a:lstStyle/>
          <a:p>
            <a:r>
              <a:rPr lang="zh-CN" altLang="en-US" dirty="0"/>
              <a:t>搜索功能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56B50ED-7D88-43EB-A8A4-B567D96BA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853" y="742950"/>
            <a:ext cx="1087119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69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FA8D9-2D24-4406-A59A-DF5D5CA7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0"/>
            <a:ext cx="9601200" cy="1485900"/>
          </a:xfrm>
        </p:spPr>
        <p:txBody>
          <a:bodyPr/>
          <a:lstStyle/>
          <a:p>
            <a:r>
              <a:rPr lang="zh-CN" altLang="en-US" dirty="0"/>
              <a:t>播放歌曲功能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EEF981F-57FF-4315-B500-541DE6D30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742950"/>
            <a:ext cx="1087119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2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E774E-EBE1-4D34-96EC-B3BEC37B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" y="0"/>
            <a:ext cx="9601200" cy="1485900"/>
          </a:xfrm>
        </p:spPr>
        <p:txBody>
          <a:bodyPr/>
          <a:lstStyle/>
          <a:p>
            <a:r>
              <a:rPr lang="zh-CN" altLang="en-US" dirty="0"/>
              <a:t>播放</a:t>
            </a:r>
            <a:r>
              <a:rPr lang="en-US" altLang="zh-CN" dirty="0"/>
              <a:t>MV</a:t>
            </a:r>
            <a:r>
              <a:rPr lang="zh-CN" altLang="en-US" dirty="0"/>
              <a:t>功能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890FD9C-A984-4915-A863-4476A8C8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360" y="742949"/>
            <a:ext cx="10881360" cy="61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524F6-0109-40A9-9CA8-3F7EFBADC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31520"/>
            <a:ext cx="9601200" cy="1485900"/>
          </a:xfrm>
        </p:spPr>
        <p:txBody>
          <a:bodyPr/>
          <a:lstStyle/>
          <a:p>
            <a:pPr algn="ctr"/>
            <a:r>
              <a:rPr lang="en-US" altLang="zh-CN" dirty="0"/>
              <a:t>DBMS</a:t>
            </a:r>
            <a:r>
              <a:rPr lang="zh-CN" altLang="en-US" dirty="0"/>
              <a:t>选型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18055-92EB-4F15-A1C2-BE98A5964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160" y="2217420"/>
            <a:ext cx="9601200" cy="3581400"/>
          </a:xfrm>
        </p:spPr>
        <p:txBody>
          <a:bodyPr>
            <a:noAutofit/>
          </a:bodyPr>
          <a:lstStyle/>
          <a:p>
            <a:r>
              <a:rPr lang="en-US" altLang="zh-CN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MySQL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是一个 关系型数据库管理系统 ， 由瑞典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MySQL AB 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公司开发，属于 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Oracle 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旗下产品。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. MySQL 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是最流行的 关系型数据库管理系统 之一，在 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WEB 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应用方面，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MySQL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是最好的 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RDBMS (Relational Database Management System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，关系数据库管理系统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应用软件之一。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. MySQL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是一种关系型数据库管理系统，关系数据库将数据保存在不同的表中，而不是将所有数据放在一个大仓库内，这样就增加了速度并提高了灵活性。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. MySQL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所使用的 </a:t>
            </a:r>
            <a:r>
              <a:rPr lang="en-US" altLang="zh-CN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SQL </a:t>
            </a:r>
            <a:r>
              <a:rPr lang="zh-CN" altLang="en-US" sz="2800" b="1" i="0" dirty="0">
                <a:solidFill>
                  <a:srgbClr val="11111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语言是用于访问 数据库 的最常用标准化语言。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8668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E58C3-DA3F-421B-9634-462A01B4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9601200" cy="1485900"/>
          </a:xfrm>
        </p:spPr>
        <p:txBody>
          <a:bodyPr/>
          <a:lstStyle/>
          <a:p>
            <a:r>
              <a:rPr lang="zh-CN" altLang="en-US" dirty="0"/>
              <a:t>播放列表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7545B8A-B5FC-409F-828C-EAC95C030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013" y="742949"/>
            <a:ext cx="10798387" cy="60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4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5E5BA-F9EF-40F8-9C5F-DB5F5CAD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0"/>
            <a:ext cx="9601200" cy="1485900"/>
          </a:xfrm>
        </p:spPr>
        <p:txBody>
          <a:bodyPr/>
          <a:lstStyle/>
          <a:p>
            <a:r>
              <a:rPr lang="zh-CN" altLang="en-US" dirty="0"/>
              <a:t>下载歌曲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1D47B56-E5B8-4A60-AF59-91E9D51D7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053" y="742949"/>
            <a:ext cx="10818707" cy="60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67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D35D6-C091-4CAB-972A-E0170D32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9601200" cy="1485900"/>
          </a:xfrm>
        </p:spPr>
        <p:txBody>
          <a:bodyPr/>
          <a:lstStyle/>
          <a:p>
            <a:r>
              <a:rPr lang="zh-CN" altLang="en-US" dirty="0"/>
              <a:t>收藏歌曲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3599A60-5367-4B98-A92C-74D9A907A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853" y="742950"/>
            <a:ext cx="1087119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65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261E4-47C2-4110-A9B8-AF68B686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0"/>
            <a:ext cx="9601200" cy="1485900"/>
          </a:xfrm>
        </p:spPr>
        <p:txBody>
          <a:bodyPr/>
          <a:lstStyle/>
          <a:p>
            <a:r>
              <a:rPr lang="zh-CN" altLang="en-US" dirty="0"/>
              <a:t>音量调节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2826742-2E8E-40DD-8A86-4FE01562B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853" y="742950"/>
            <a:ext cx="1087119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74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1706B-9FED-4398-9AC5-1BF11F98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" y="0"/>
            <a:ext cx="9601200" cy="1485900"/>
          </a:xfrm>
        </p:spPr>
        <p:txBody>
          <a:bodyPr/>
          <a:lstStyle/>
          <a:p>
            <a:r>
              <a:rPr lang="zh-CN" altLang="en-US" dirty="0"/>
              <a:t>拖动进度条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FC564D2-233D-43A7-A881-FFD511213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360" y="742950"/>
            <a:ext cx="1087119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6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DF009-857A-40C2-952F-740B6BE8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0"/>
            <a:ext cx="9601200" cy="1485900"/>
          </a:xfrm>
        </p:spPr>
        <p:txBody>
          <a:bodyPr/>
          <a:lstStyle/>
          <a:p>
            <a:r>
              <a:rPr lang="zh-CN" altLang="en-US" dirty="0"/>
              <a:t>点击歌曲封面显示歌词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259027A-2ABB-47ED-84FA-6FE4626A3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853" y="742950"/>
            <a:ext cx="1087119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8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07E71-12A1-47D8-A9FB-EB752DDD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0"/>
            <a:ext cx="9601200" cy="1485900"/>
          </a:xfrm>
        </p:spPr>
        <p:txBody>
          <a:bodyPr/>
          <a:lstStyle/>
          <a:p>
            <a:r>
              <a:rPr lang="zh-CN" altLang="en-US" dirty="0"/>
              <a:t>上一首、暂停、下一首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32A69D-47EF-4FA4-8617-0FE94AEB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880" y="742950"/>
            <a:ext cx="10810240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3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760C9-5F36-499E-AB3F-8828DE1AE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9601200" cy="1485900"/>
          </a:xfrm>
        </p:spPr>
        <p:txBody>
          <a:bodyPr/>
          <a:lstStyle/>
          <a:p>
            <a:r>
              <a:rPr lang="zh-CN" altLang="en-US" dirty="0"/>
              <a:t>隐藏底部播放条、回到顶部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85CBD8-411F-4CCB-9A66-92B81DF5E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73" y="742949"/>
            <a:ext cx="10879667" cy="6119813"/>
          </a:xfrm>
        </p:spPr>
      </p:pic>
    </p:spTree>
    <p:extLst>
      <p:ext uri="{BB962C8B-B14F-4D97-AF65-F5344CB8AC3E}">
        <p14:creationId xmlns:p14="http://schemas.microsoft.com/office/powerpoint/2010/main" val="4144653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04C91-3D3A-4C08-9229-768D23957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0"/>
            <a:ext cx="9601200" cy="1485900"/>
          </a:xfrm>
        </p:spPr>
        <p:txBody>
          <a:bodyPr/>
          <a:lstStyle/>
          <a:p>
            <a:r>
              <a:rPr lang="zh-CN" altLang="en-US" dirty="0"/>
              <a:t>歌单评论功能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52DEE5-3E77-4B89-8A9C-2CDA63F4D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693" y="742950"/>
            <a:ext cx="10869507" cy="611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28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A4865-F3F0-4546-AAA7-A242C0B9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0"/>
            <a:ext cx="9601200" cy="1485900"/>
          </a:xfrm>
        </p:spPr>
        <p:txBody>
          <a:bodyPr/>
          <a:lstStyle/>
          <a:p>
            <a:r>
              <a:rPr lang="zh-CN" altLang="en-US" dirty="0"/>
              <a:t>歌单评分功能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A3805A-A011-4686-A286-9C327DCB7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840" y="742950"/>
            <a:ext cx="1087119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93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01CF3-A0D5-450B-A6E0-8EA8E85A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采用的编程语言及框架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CD346-FCE3-4490-BC92-79534B06B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37490" indent="267970" algn="just"/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使用了</a:t>
            </a:r>
            <a:r>
              <a:rPr lang="en-US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HTML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CSS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400" b="1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JavaScrip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作为本系统中使用的编程语言，</a:t>
            </a:r>
            <a:r>
              <a:rPr lang="en-US" altLang="zh-CN" sz="2400" b="1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SpringBoot</a:t>
            </a:r>
            <a:r>
              <a:rPr lang="zh-CN" altLang="en-US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400" b="1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Mybatis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作为后端框架，</a:t>
            </a:r>
            <a:r>
              <a:rPr lang="en-US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Vue.js</a:t>
            </a:r>
            <a:r>
              <a:rPr lang="zh-CN" altLang="en-US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400" b="1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layui</a:t>
            </a:r>
            <a:r>
              <a:rPr lang="zh-CN" altLang="en-US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400" b="1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Echarts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作为前端框架，</a:t>
            </a:r>
            <a:r>
              <a:rPr lang="en-US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Tomcat</a:t>
            </a:r>
            <a:r>
              <a:rPr lang="zh-CN" altLang="en-US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ISS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作为</a:t>
            </a:r>
            <a:r>
              <a:rPr lang="en-US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Web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服务器。</a:t>
            </a:r>
            <a:endParaRPr lang="zh-CN" altLang="zh-CN" sz="2400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37490" indent="267970" algn="just"/>
            <a:r>
              <a:rPr lang="en-US" altLang="zh-CN" sz="2400" b="1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SpringBoot</a:t>
            </a:r>
            <a:r>
              <a:rPr lang="zh-CN" altLang="en-US" sz="2400" b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400" b="1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Mybatis</a:t>
            </a:r>
            <a:r>
              <a:rPr lang="zh-CN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是当前最流行的</a:t>
            </a:r>
            <a:r>
              <a:rPr lang="en-US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企业级开发框架组合之一，广泛运用在大中小型互联网企业的生产环境中，是业界广泛认可的生产技术，故本系统使用其作为后端框架。</a:t>
            </a:r>
            <a:endParaRPr lang="en-US" altLang="zh-CN" sz="2400" b="1" kern="10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37490" indent="267970" algn="just"/>
            <a:r>
              <a:rPr lang="en-US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Vue.js</a:t>
            </a:r>
            <a:r>
              <a:rPr lang="zh-CN" altLang="en-US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400" b="1" kern="100" dirty="0" err="1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layui</a:t>
            </a:r>
            <a:r>
              <a:rPr lang="zh-CN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是当前最流行的</a:t>
            </a:r>
            <a:r>
              <a:rPr lang="en-US" altLang="zh-CN" sz="2400" b="1" kern="100" dirty="0" err="1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Javascript</a:t>
            </a:r>
            <a:r>
              <a:rPr lang="zh-CN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前端框架</a:t>
            </a:r>
            <a:r>
              <a:rPr lang="zh-CN" altLang="en-US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的代表</a:t>
            </a:r>
            <a:r>
              <a:rPr lang="zh-CN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，运用在</a:t>
            </a:r>
            <a:r>
              <a:rPr lang="zh-CN" altLang="en-US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绝大多数</a:t>
            </a:r>
            <a:r>
              <a:rPr lang="zh-CN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en-US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Web</a:t>
            </a:r>
            <a:r>
              <a:rPr lang="zh-CN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网页之中，有着极高的行业认可度，故本系统使用其作为前端框架。</a:t>
            </a:r>
            <a:endParaRPr lang="zh-CN" altLang="zh-CN" sz="2400" kern="10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501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5F217-B9A8-4CE2-AA87-4E9ABE0A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0"/>
            <a:ext cx="9601200" cy="1485900"/>
          </a:xfrm>
        </p:spPr>
        <p:txBody>
          <a:bodyPr/>
          <a:lstStyle/>
          <a:p>
            <a:r>
              <a:rPr lang="zh-CN" altLang="en-US" dirty="0"/>
              <a:t>消息通信功能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FF50B5-98FC-4DA3-BF1F-BA7C976D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742950"/>
            <a:ext cx="10850880" cy="61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46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6B097-DC37-4B79-B322-9FFFA541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0"/>
            <a:ext cx="9601200" cy="1485900"/>
          </a:xfrm>
        </p:spPr>
        <p:txBody>
          <a:bodyPr/>
          <a:lstStyle/>
          <a:p>
            <a:r>
              <a:rPr lang="zh-CN" altLang="en-US" dirty="0"/>
              <a:t>发送文本、文件、图片功能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19E5C23-18B9-4718-BAD2-07C4368BA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853" y="742949"/>
            <a:ext cx="10737427" cy="60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27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84A89-0C62-471E-ABAF-5E6C5AB0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0"/>
            <a:ext cx="9601200" cy="1485900"/>
          </a:xfrm>
        </p:spPr>
        <p:txBody>
          <a:bodyPr/>
          <a:lstStyle/>
          <a:p>
            <a:r>
              <a:rPr lang="zh-CN" altLang="en-US" dirty="0"/>
              <a:t>文件下载功能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444C4FE-99C3-4745-A52B-F1710AFEE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853" y="742950"/>
            <a:ext cx="1087119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45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1E03C-B041-4741-A478-0159A4846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0"/>
            <a:ext cx="9601200" cy="1485900"/>
          </a:xfrm>
        </p:spPr>
        <p:txBody>
          <a:bodyPr/>
          <a:lstStyle/>
          <a:p>
            <a:r>
              <a:rPr lang="zh-CN" altLang="en-US" dirty="0"/>
              <a:t>视频通话功能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E3B015-DBE3-4DA7-9F22-990E4B383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533" y="742949"/>
            <a:ext cx="10920307" cy="6142673"/>
          </a:xfrm>
        </p:spPr>
      </p:pic>
    </p:spTree>
    <p:extLst>
      <p:ext uri="{BB962C8B-B14F-4D97-AF65-F5344CB8AC3E}">
        <p14:creationId xmlns:p14="http://schemas.microsoft.com/office/powerpoint/2010/main" val="362489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DA8D-7C23-464E-9A4F-3F83F427A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784" y="627380"/>
            <a:ext cx="9601200" cy="1485900"/>
          </a:xfrm>
        </p:spPr>
        <p:txBody>
          <a:bodyPr/>
          <a:lstStyle/>
          <a:p>
            <a:pPr algn="ctr"/>
            <a:r>
              <a:rPr lang="en-US" altLang="zh-CN" sz="44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Restful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A2BA85-BB20-4876-8450-08D91A8C4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873" y="2242820"/>
            <a:ext cx="8192271" cy="35814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77EE13-B30E-4634-93CA-EE429E5C51B8}"/>
              </a:ext>
            </a:extLst>
          </p:cNvPr>
          <p:cNvSpPr txBox="1"/>
          <p:nvPr/>
        </p:nvSpPr>
        <p:spPr>
          <a:xfrm>
            <a:off x="9600479" y="1370330"/>
            <a:ext cx="197104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267970" algn="just"/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开发的过程中，</a:t>
            </a:r>
            <a:r>
              <a:rPr lang="zh-CN" altLang="en-US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最常用的是</a:t>
            </a:r>
            <a:r>
              <a:rPr lang="en-US" altLang="zh-CN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GET</a:t>
            </a:r>
            <a:r>
              <a:rPr lang="zh-CN" altLang="en-US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POST</a:t>
            </a:r>
            <a:r>
              <a:rPr lang="zh-CN" altLang="en-US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algn="l"/>
            <a:r>
              <a:rPr lang="en-US" altLang="zh-CN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GET</a:t>
            </a:r>
            <a:r>
              <a:rPr lang="zh-CN" altLang="en-US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POST</a:t>
            </a:r>
            <a:r>
              <a:rPr lang="zh-CN" altLang="en-US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请求方式的区别：</a:t>
            </a:r>
          </a:p>
          <a:p>
            <a:pPr algn="l"/>
            <a:r>
              <a:rPr lang="en-US" altLang="zh-CN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1. get</a:t>
            </a:r>
            <a:r>
              <a:rPr lang="zh-CN" altLang="en-US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请求参数是直接显示在地址栏的，而</a:t>
            </a:r>
            <a:r>
              <a:rPr lang="en-US" altLang="zh-CN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post</a:t>
            </a:r>
            <a:r>
              <a:rPr lang="zh-CN" altLang="en-US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在地址栏不显示。</a:t>
            </a:r>
          </a:p>
          <a:p>
            <a:pPr algn="l"/>
            <a:r>
              <a:rPr lang="en-US" altLang="zh-CN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2. get</a:t>
            </a:r>
            <a:r>
              <a:rPr lang="zh-CN" altLang="en-US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方式不安全，</a:t>
            </a:r>
            <a:r>
              <a:rPr lang="en-US" altLang="zh-CN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post</a:t>
            </a:r>
            <a:r>
              <a:rPr lang="zh-CN" altLang="en-US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安全。</a:t>
            </a:r>
          </a:p>
          <a:p>
            <a:pPr algn="l"/>
            <a:r>
              <a:rPr lang="en-US" altLang="zh-CN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3. get</a:t>
            </a:r>
            <a:r>
              <a:rPr lang="zh-CN" altLang="en-US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请求参数是有长度限制的，</a:t>
            </a:r>
            <a:r>
              <a:rPr lang="en-US" altLang="zh-CN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post</a:t>
            </a:r>
            <a:r>
              <a:rPr lang="zh-CN" altLang="en-US" sz="200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没有长度限制。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8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686E5-B7AF-4B01-9BA8-2829B0C0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378" y="532188"/>
            <a:ext cx="9601200" cy="1485900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dirty="0"/>
              <a:t>TCP</a:t>
            </a:r>
            <a:r>
              <a:rPr lang="zh-CN" altLang="en-US" sz="4800" dirty="0"/>
              <a:t>建立连接和关闭连接时的三次握手和四次挥手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745A4F6B-676E-4F62-B08F-0094329273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8334" y="2398574"/>
            <a:ext cx="10875952" cy="485533"/>
          </a:xfrm>
        </p:spPr>
      </p:pic>
      <p:pic>
        <p:nvPicPr>
          <p:cNvPr id="11" name="内容占位符 5">
            <a:extLst>
              <a:ext uri="{FF2B5EF4-FFF2-40B4-BE49-F238E27FC236}">
                <a16:creationId xmlns:a16="http://schemas.microsoft.com/office/drawing/2014/main" id="{B067F1C9-4DC8-4346-B05B-3C0DAFE2B2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8413" y="3645079"/>
            <a:ext cx="10507150" cy="1647531"/>
          </a:xfrm>
        </p:spPr>
      </p:pic>
    </p:spTree>
    <p:extLst>
      <p:ext uri="{BB962C8B-B14F-4D97-AF65-F5344CB8AC3E}">
        <p14:creationId xmlns:p14="http://schemas.microsoft.com/office/powerpoint/2010/main" val="2762285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2DA77-3C42-4403-9B0E-17A8729F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173" y="1353774"/>
            <a:ext cx="4395414" cy="55891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三次挥手的原理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E5AF1F-6B50-4E70-B3F1-293A3BD40B1B}"/>
              </a:ext>
            </a:extLst>
          </p:cNvPr>
          <p:cNvSpPr txBox="1"/>
          <p:nvPr/>
        </p:nvSpPr>
        <p:spPr>
          <a:xfrm>
            <a:off x="864066" y="3765891"/>
            <a:ext cx="110818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第一次握手当客户端想与服务器建立连接的时候，会发送一个请求连接的报文，此报文首部中的</a:t>
            </a:r>
            <a:r>
              <a:rPr lang="en-US" altLang="zh-CN" dirty="0"/>
              <a:t>SYN=1(PS:TCP</a:t>
            </a:r>
            <a:r>
              <a:rPr lang="zh-CN" altLang="en-US" dirty="0"/>
              <a:t>规定</a:t>
            </a:r>
            <a:r>
              <a:rPr lang="en-US" altLang="zh-CN" dirty="0"/>
              <a:t>,SYN = 1</a:t>
            </a:r>
            <a:r>
              <a:rPr lang="zh-CN" altLang="en-US" dirty="0"/>
              <a:t>的报文段不能携带数据</a:t>
            </a:r>
            <a:r>
              <a:rPr lang="en-US" altLang="zh-CN" dirty="0"/>
              <a:t>,</a:t>
            </a:r>
            <a:r>
              <a:rPr lang="zh-CN" altLang="en-US" dirty="0"/>
              <a:t>并且需要消耗一个序号</a:t>
            </a:r>
            <a:r>
              <a:rPr lang="en-US" altLang="zh-CN" dirty="0"/>
              <a:t>),</a:t>
            </a:r>
            <a:r>
              <a:rPr lang="zh-CN" altLang="en-US" dirty="0"/>
              <a:t>同时随机生成初始序列号</a:t>
            </a:r>
            <a:r>
              <a:rPr lang="en-US" altLang="zh-CN" dirty="0"/>
              <a:t>seq=x,</a:t>
            </a:r>
            <a:r>
              <a:rPr lang="zh-CN" altLang="en-US" dirty="0"/>
              <a:t>客户端进入了</a:t>
            </a:r>
            <a:r>
              <a:rPr lang="en-US" altLang="zh-CN" dirty="0"/>
              <a:t>SYN-SENT(</a:t>
            </a:r>
            <a:r>
              <a:rPr lang="zh-CN" altLang="en-US" dirty="0"/>
              <a:t>同步以发送状态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第二次握手服务器接收到客户端发送的连接请求报文后，如果同意连接，则发出确认报文，其中确认报文段中</a:t>
            </a:r>
            <a:r>
              <a:rPr lang="en-US" altLang="zh-CN" dirty="0"/>
              <a:t>SYN=1,ACK=1,</a:t>
            </a:r>
            <a:r>
              <a:rPr lang="zh-CN" altLang="en-US" dirty="0"/>
              <a:t>同时随机初始化一个序列号</a:t>
            </a:r>
            <a:r>
              <a:rPr lang="en-US" altLang="zh-CN" dirty="0"/>
              <a:t>seq=y,</a:t>
            </a:r>
            <a:r>
              <a:rPr lang="zh-CN" altLang="en-US" dirty="0"/>
              <a:t>确认号</a:t>
            </a:r>
            <a:r>
              <a:rPr lang="en-US" altLang="zh-CN" dirty="0"/>
              <a:t>ack=x+1</a:t>
            </a:r>
            <a:r>
              <a:rPr lang="zh-CN" altLang="en-US" dirty="0"/>
              <a:t>，而且服务器也进入</a:t>
            </a:r>
            <a:r>
              <a:rPr lang="en-US" altLang="zh-CN" dirty="0"/>
              <a:t>SYN_RCVD(</a:t>
            </a:r>
            <a:r>
              <a:rPr lang="zh-CN" altLang="en-US" dirty="0"/>
              <a:t>同步接收状态）；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第三次握手客户端接收到确认报文后，还需要向服务器发出确认报文。确认报文的</a:t>
            </a:r>
            <a:r>
              <a:rPr lang="en-US" altLang="zh-CN" dirty="0"/>
              <a:t>ACK=1</a:t>
            </a:r>
            <a:r>
              <a:rPr lang="zh-CN" altLang="en-US" dirty="0"/>
              <a:t>，</a:t>
            </a:r>
            <a:r>
              <a:rPr lang="en-US" altLang="zh-CN" dirty="0"/>
              <a:t>ack=y+1</a:t>
            </a:r>
            <a:r>
              <a:rPr lang="zh-CN" altLang="en-US" dirty="0"/>
              <a:t>，此时，</a:t>
            </a:r>
            <a:r>
              <a:rPr lang="en-US" altLang="zh-CN" dirty="0"/>
              <a:t>TCP</a:t>
            </a:r>
            <a:r>
              <a:rPr lang="zh-CN" altLang="en-US" dirty="0"/>
              <a:t>连接建立成功，客户端进入</a:t>
            </a:r>
            <a:r>
              <a:rPr lang="en-US" altLang="zh-CN" dirty="0"/>
              <a:t>ESTABLISHED</a:t>
            </a:r>
            <a:r>
              <a:rPr lang="zh-CN" altLang="en-US" dirty="0"/>
              <a:t>（已建立连接）状态。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D3BC327-4454-463C-BABA-D7916D86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08" y="548893"/>
            <a:ext cx="5966977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56463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剪切</Template>
  <TotalTime>463</TotalTime>
  <Words>2139</Words>
  <Application>Microsoft Office PowerPoint</Application>
  <PresentationFormat>宽屏</PresentationFormat>
  <Paragraphs>129</Paragraphs>
  <Slides>63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Helvetica Neue</vt:lpstr>
      <vt:lpstr>等线</vt:lpstr>
      <vt:lpstr>仿宋</vt:lpstr>
      <vt:lpstr>华文楷体</vt:lpstr>
      <vt:lpstr>宋体</vt:lpstr>
      <vt:lpstr>Arial</vt:lpstr>
      <vt:lpstr>Franklin Gothic Book</vt:lpstr>
      <vt:lpstr>Helvetica</vt:lpstr>
      <vt:lpstr>Times New Roman</vt:lpstr>
      <vt:lpstr>剪切</vt:lpstr>
      <vt:lpstr>计算机网络课程设计</vt:lpstr>
      <vt:lpstr>一、分工情况 二、技术选型 三、报文交互分析 四、系统功能演示</vt:lpstr>
      <vt:lpstr>分工</vt:lpstr>
      <vt:lpstr>数据库、后端框架、前端框架、服务器</vt:lpstr>
      <vt:lpstr>DBMS选型</vt:lpstr>
      <vt:lpstr>采用的编程语言及框架</vt:lpstr>
      <vt:lpstr>Restful</vt:lpstr>
      <vt:lpstr>TCP建立连接和关闭连接时的三次握手和四次挥手</vt:lpstr>
      <vt:lpstr>三次挥手的原理</vt:lpstr>
      <vt:lpstr>四次挥手原理</vt:lpstr>
      <vt:lpstr>HTTP报文交互过程</vt:lpstr>
      <vt:lpstr>客户端与服务器交互的HTTP报文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视频音频内容的http交互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通过get方式请求js和css等静态页面文件</vt:lpstr>
      <vt:lpstr>PowerPoint 演示文稿</vt:lpstr>
      <vt:lpstr>PowerPoint 演示文稿</vt:lpstr>
      <vt:lpstr>PowerPoint 演示文稿</vt:lpstr>
      <vt:lpstr>PowerPoint 演示文稿</vt:lpstr>
      <vt:lpstr>Websocket</vt:lpstr>
      <vt:lpstr>   Websocket和Http的对比</vt:lpstr>
      <vt:lpstr>  Websocket的抓包分析</vt:lpstr>
      <vt:lpstr>  Websocket的抓包分析</vt:lpstr>
      <vt:lpstr>WebRtc</vt:lpstr>
      <vt:lpstr>WebRtc建立P2P连接的流程图</vt:lpstr>
      <vt:lpstr>WebRtc建立P2P连接的详细过程</vt:lpstr>
      <vt:lpstr>STUN协议和DTLS协议介绍</vt:lpstr>
      <vt:lpstr>WebRtc抓包分析</vt:lpstr>
      <vt:lpstr>WebRtc抓包分析</vt:lpstr>
      <vt:lpstr>WebRtc抓包分析</vt:lpstr>
      <vt:lpstr>WebRtc抓包分析</vt:lpstr>
      <vt:lpstr>系统首页</vt:lpstr>
      <vt:lpstr>歌单页面</vt:lpstr>
      <vt:lpstr>歌手页面</vt:lpstr>
      <vt:lpstr>登录页面</vt:lpstr>
      <vt:lpstr>注册界面</vt:lpstr>
      <vt:lpstr>我的音乐页面（存放收藏歌曲）</vt:lpstr>
      <vt:lpstr>搜索功能</vt:lpstr>
      <vt:lpstr>播放歌曲功能</vt:lpstr>
      <vt:lpstr>播放MV功能</vt:lpstr>
      <vt:lpstr>播放列表</vt:lpstr>
      <vt:lpstr>下载歌曲</vt:lpstr>
      <vt:lpstr>收藏歌曲</vt:lpstr>
      <vt:lpstr>音量调节</vt:lpstr>
      <vt:lpstr>拖动进度条</vt:lpstr>
      <vt:lpstr>点击歌曲封面显示歌词</vt:lpstr>
      <vt:lpstr>上一首、暂停、下一首</vt:lpstr>
      <vt:lpstr>隐藏底部播放条、回到顶部</vt:lpstr>
      <vt:lpstr>歌单评论功能</vt:lpstr>
      <vt:lpstr>歌单评分功能</vt:lpstr>
      <vt:lpstr>消息通信功能</vt:lpstr>
      <vt:lpstr>发送文本、文件、图片功能</vt:lpstr>
      <vt:lpstr>文件下载功能</vt:lpstr>
      <vt:lpstr>视频通话功能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计算机网络课程设计</dc:title>
  <dc:creator>奇隆 吴</dc:creator>
  <cp:lastModifiedBy>奇隆 吴</cp:lastModifiedBy>
  <cp:revision>24</cp:revision>
  <dcterms:created xsi:type="dcterms:W3CDTF">2021-12-14T11:06:36Z</dcterms:created>
  <dcterms:modified xsi:type="dcterms:W3CDTF">2021-12-16T01:18:38Z</dcterms:modified>
</cp:coreProperties>
</file>